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20"/>
  </p:notesMasterIdLst>
  <p:handoutMasterIdLst>
    <p:handoutMasterId r:id="rId21"/>
  </p:handoutMasterIdLst>
  <p:sldIdLst>
    <p:sldId id="884" r:id="rId2"/>
    <p:sldId id="778" r:id="rId3"/>
    <p:sldId id="783" r:id="rId4"/>
    <p:sldId id="789" r:id="rId5"/>
    <p:sldId id="870" r:id="rId6"/>
    <p:sldId id="792" r:id="rId7"/>
    <p:sldId id="885" r:id="rId8"/>
    <p:sldId id="848" r:id="rId9"/>
    <p:sldId id="651" r:id="rId10"/>
    <p:sldId id="1045" r:id="rId11"/>
    <p:sldId id="855" r:id="rId12"/>
    <p:sldId id="881" r:id="rId13"/>
    <p:sldId id="880" r:id="rId14"/>
    <p:sldId id="797" r:id="rId15"/>
    <p:sldId id="790" r:id="rId16"/>
    <p:sldId id="1048" r:id="rId17"/>
    <p:sldId id="1047" r:id="rId18"/>
    <p:sldId id="317" r:id="rId19"/>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9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18B843-F07D-71BB-319B-FAF1F0427183}" name="嶋田 奈穂美" initials="嶋奈" userId="S::shimada@publink.onmicrosoft.com::00d19c58-186d-42e4-9883-b4026abe0acd" providerId="AD"/>
  <p188:author id="{366C0AF2-39B4-5643-BCC9-9B399EEB8989}" name="奈穂美 松本" initials="奈穂美" userId="S::matsumoto@publink.onmicrosoft.com::0f88798d-c1e7-4f6c-a5cc-a2d463b9dea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2FF"/>
    <a:srgbClr val="FBECED"/>
    <a:srgbClr val="E9FFFF"/>
    <a:srgbClr val="066AB5"/>
    <a:srgbClr val="076AB5"/>
    <a:srgbClr val="0161EA"/>
    <a:srgbClr val="0099F3"/>
    <a:srgbClr val="005BE9"/>
    <a:srgbClr val="05C2FA"/>
    <a:srgbClr val="6078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p:restoredTop sz="96121"/>
  </p:normalViewPr>
  <p:slideViewPr>
    <p:cSldViewPr>
      <p:cViewPr varScale="1">
        <p:scale>
          <a:sx n="63" d="100"/>
          <a:sy n="63" d="100"/>
        </p:scale>
        <p:origin x="1220" y="32"/>
      </p:cViewPr>
      <p:guideLst>
        <p:guide orient="horz" pos="2256"/>
        <p:guide pos="59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0DDA236-DEB0-D031-3AE1-DDB2D9EB3F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E23092-CA55-86CB-F27A-A1A14A2F55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D2D9E2-FE2D-BE47-977B-765267BA4295}" type="datetimeFigureOut">
              <a:rPr kumimoji="1" lang="ja-JP" altLang="en-US" smtClean="0"/>
              <a:t>2023/9/13</a:t>
            </a:fld>
            <a:endParaRPr kumimoji="1" lang="ja-JP" altLang="en-US"/>
          </a:p>
        </p:txBody>
      </p:sp>
      <p:sp>
        <p:nvSpPr>
          <p:cNvPr id="4" name="フッター プレースホルダー 3">
            <a:extLst>
              <a:ext uri="{FF2B5EF4-FFF2-40B4-BE49-F238E27FC236}">
                <a16:creationId xmlns:a16="http://schemas.microsoft.com/office/drawing/2014/main" id="{6D10E26F-5D74-5277-1499-E3B897A4C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DCC040-9322-EA4C-E8DE-84D3A80ED2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6FBE8-032A-6E4A-BF51-169FDC026606}" type="slidenum">
              <a:rPr kumimoji="1" lang="ja-JP" altLang="en-US" smtClean="0"/>
              <a:t>‹#›</a:t>
            </a:fld>
            <a:endParaRPr kumimoji="1" lang="ja-JP" altLang="en-US"/>
          </a:p>
        </p:txBody>
      </p:sp>
    </p:spTree>
    <p:extLst>
      <p:ext uri="{BB962C8B-B14F-4D97-AF65-F5344CB8AC3E}">
        <p14:creationId xmlns:p14="http://schemas.microsoft.com/office/powerpoint/2010/main" val="355878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7C2E9-E83F-204F-9024-3DE70A8FEF4C}" type="datetimeFigureOut">
              <a:rPr kumimoji="1" lang="ja-JP" altLang="en-US" smtClean="0"/>
              <a:t>2023/9/13</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840CE-48DD-A745-964B-3BCACA660536}" type="slidenum">
              <a:rPr kumimoji="1" lang="ja-JP" altLang="en-US" smtClean="0"/>
              <a:t>‹#›</a:t>
            </a:fld>
            <a:endParaRPr kumimoji="1" lang="ja-JP" altLang="en-US"/>
          </a:p>
        </p:txBody>
      </p:sp>
    </p:spTree>
    <p:extLst>
      <p:ext uri="{BB962C8B-B14F-4D97-AF65-F5344CB8AC3E}">
        <p14:creationId xmlns:p14="http://schemas.microsoft.com/office/powerpoint/2010/main" val="416317473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365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0258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448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494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64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338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7318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0250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632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5853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659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581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120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68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390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a:spLocks noGrp="1" noRot="1" noChangeAspect="1"/>
          </p:cNvSpPr>
          <p:nvPr>
            <p:ph type="sldImg" idx="2"/>
          </p:nvPr>
        </p:nvSpPr>
        <p:spPr>
          <a:xfrm>
            <a:off x="712788" y="746125"/>
            <a:ext cx="5381625"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Meiryo"/>
              <a:ea typeface="Meiryo"/>
              <a:cs typeface="Meiryo"/>
              <a:sym typeface="Meiryo"/>
            </a:endParaRPr>
          </a:p>
        </p:txBody>
      </p:sp>
      <p:sp>
        <p:nvSpPr>
          <p:cNvPr id="282" name="Google Shape;282;p2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altLang="ja-JP" sz="1400" u="none" strike="noStrike" kern="0" cap="none" spc="0" normalizeH="0" baseline="0" noProof="0">
                <a:ln>
                  <a:noFill/>
                </a:ln>
                <a:solidFill>
                  <a:srgbClr val="000000"/>
                </a:solidFill>
                <a:effectLst/>
                <a:uLnTx/>
                <a:uFillTx/>
                <a:latin typeface="MS PGothic" panose="020B0600070205080204"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400" u="none" strike="noStrike" kern="0" cap="none" spc="0" normalizeH="0" baseline="0" noProof="0" dirty="0">
              <a:ln>
                <a:noFill/>
              </a:ln>
              <a:solidFill>
                <a:srgbClr val="000000"/>
              </a:solidFill>
              <a:effectLst/>
              <a:uLnTx/>
              <a:uFillTx/>
              <a:latin typeface="MS PGothic" panose="020B0600070205080204" pitchFamily="34" charset="-128"/>
              <a:cs typeface="Arial"/>
              <a:sym typeface="Arial"/>
            </a:endParaRPr>
          </a:p>
        </p:txBody>
      </p:sp>
    </p:spTree>
    <p:extLst>
      <p:ext uri="{BB962C8B-B14F-4D97-AF65-F5344CB8AC3E}">
        <p14:creationId xmlns:p14="http://schemas.microsoft.com/office/powerpoint/2010/main" val="3234955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レイアウト">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フッター プレースホルダ 6"/>
          <p:cNvSpPr>
            <a:spLocks noGrp="1"/>
          </p:cNvSpPr>
          <p:nvPr>
            <p:ph type="ftr" sz="quarter" idx="12"/>
          </p:nvPr>
        </p:nvSpPr>
        <p:spPr bwMode="gray">
          <a:xfrm>
            <a:off x="168887" y="6578061"/>
            <a:ext cx="4068000" cy="169200"/>
          </a:xfrm>
          <a:prstGeom prst="rect">
            <a:avLst/>
          </a:prstGeom>
        </p:spPr>
        <p:txBody>
          <a:bodyPr/>
          <a:lstStyle>
            <a:lvl1pPr algn="l">
              <a:defRPr>
                <a:solidFill>
                  <a:schemeClr val="tx1"/>
                </a:solidFill>
              </a:defRPr>
            </a:lvl1pPr>
          </a:lstStyle>
          <a:p>
            <a:r>
              <a:rPr lang="en-GB" altLang="en-GB"/>
              <a:t>Copyright © 2023 </a:t>
            </a:r>
            <a:r>
              <a:rPr lang="en-GB" altLang="en-GB" err="1"/>
              <a:t>Publink</a:t>
            </a:r>
            <a:r>
              <a:rPr lang="en-GB" altLang="en-GB"/>
              <a:t> inc.</a:t>
            </a:r>
          </a:p>
        </p:txBody>
      </p:sp>
      <p:sp>
        <p:nvSpPr>
          <p:cNvPr id="6" name="スライド番号プレースホルダー 3">
            <a:extLst>
              <a:ext uri="{FF2B5EF4-FFF2-40B4-BE49-F238E27FC236}">
                <a16:creationId xmlns:a16="http://schemas.microsoft.com/office/drawing/2014/main" id="{A8880715-8313-0352-AEA4-F3836683CA35}"/>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25574248"/>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B27DF92-15E5-59AE-5CBD-C4820EE41599}"/>
              </a:ext>
            </a:extLst>
          </p:cNvPr>
          <p:cNvSpPr/>
          <p:nvPr userDrawn="1"/>
        </p:nvSpPr>
        <p:spPr>
          <a:xfrm>
            <a:off x="229868" y="322239"/>
            <a:ext cx="46434" cy="52322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63"/>
          </a:p>
        </p:txBody>
      </p:sp>
      <p:sp>
        <p:nvSpPr>
          <p:cNvPr id="19" name="フッター プレースホルダー 7">
            <a:extLst>
              <a:ext uri="{FF2B5EF4-FFF2-40B4-BE49-F238E27FC236}">
                <a16:creationId xmlns:a16="http://schemas.microsoft.com/office/drawing/2014/main" id="{0170B5FD-BDA1-5ACC-A534-984B97F41BE7}"/>
              </a:ext>
            </a:extLst>
          </p:cNvPr>
          <p:cNvSpPr>
            <a:spLocks noGrp="1"/>
          </p:cNvSpPr>
          <p:nvPr>
            <p:ph type="ftr" sz="quarter" idx="3"/>
          </p:nvPr>
        </p:nvSpPr>
        <p:spPr>
          <a:xfrm>
            <a:off x="131564" y="6480175"/>
            <a:ext cx="5908943" cy="523220"/>
          </a:xfrm>
          <a:prstGeom prst="rect">
            <a:avLst/>
          </a:prstGeom>
        </p:spPr>
        <p:txBody>
          <a:bodyPr vert="horz" lIns="91440" tIns="45720" rIns="91440" bIns="45720" rtlCol="0" anchor="ctr"/>
          <a:lstStyle>
            <a:lvl1pPr algn="l">
              <a:defRPr sz="975">
                <a:solidFill>
                  <a:schemeClr val="tx1">
                    <a:tint val="75000"/>
                  </a:schemeClr>
                </a:solidFill>
                <a:latin typeface="Hiragino Kaku Gothic Pro W3"/>
              </a:defRPr>
            </a:lvl1pPr>
          </a:lstStyle>
          <a:p>
            <a:r>
              <a:rPr lang="en-US" altLang="ja-JP" dirty="0">
                <a:latin typeface="MS PGothic" panose="020B0600070205080204" pitchFamily="34" charset="-128"/>
              </a:rPr>
              <a:t>Copyright © 2023 Niigata Prefecture, </a:t>
            </a:r>
            <a:r>
              <a:rPr lang="en-US" altLang="ja-JP" dirty="0" err="1">
                <a:latin typeface="MS PGothic" panose="020B0600070205080204" pitchFamily="34" charset="-128"/>
              </a:rPr>
              <a:t>Publink</a:t>
            </a:r>
            <a:r>
              <a:rPr lang="en-US" altLang="ja-JP" dirty="0">
                <a:latin typeface="MS PGothic" panose="020B0600070205080204" pitchFamily="34" charset="-128"/>
              </a:rPr>
              <a:t> inc.</a:t>
            </a:r>
            <a:r>
              <a:rPr lang="ja-JP" altLang="en-US">
                <a:latin typeface="MS PGothic" panose="020B0600070205080204" pitchFamily="34" charset="-128"/>
              </a:rPr>
              <a:t>　　新潟県事業を株式会社</a:t>
            </a:r>
            <a:r>
              <a:rPr lang="en-US" altLang="ja-JP" dirty="0" err="1">
                <a:latin typeface="MS PGothic" panose="020B0600070205080204" pitchFamily="34" charset="-128"/>
              </a:rPr>
              <a:t>Publink</a:t>
            </a:r>
            <a:r>
              <a:rPr lang="ja-JP" altLang="en-US">
                <a:latin typeface="MS PGothic" panose="020B0600070205080204" pitchFamily="34" charset="-128"/>
              </a:rPr>
              <a:t>にて受託し推進</a:t>
            </a:r>
            <a:endParaRPr lang="en-US" altLang="ja-JP" dirty="0">
              <a:latin typeface="MS PGothic" panose="020B0600070205080204" pitchFamily="34" charset="-128"/>
            </a:endParaRPr>
          </a:p>
        </p:txBody>
      </p:sp>
      <p:sp>
        <p:nvSpPr>
          <p:cNvPr id="20" name="スライド番号プレースホルダー 8">
            <a:extLst>
              <a:ext uri="{FF2B5EF4-FFF2-40B4-BE49-F238E27FC236}">
                <a16:creationId xmlns:a16="http://schemas.microsoft.com/office/drawing/2014/main" id="{AD709CE9-B313-A2D1-8609-72FB391A6138}"/>
              </a:ext>
            </a:extLst>
          </p:cNvPr>
          <p:cNvSpPr>
            <a:spLocks noGrp="1"/>
          </p:cNvSpPr>
          <p:nvPr>
            <p:ph type="sldNum" sz="quarter" idx="4"/>
          </p:nvPr>
        </p:nvSpPr>
        <p:spPr>
          <a:xfrm>
            <a:off x="7545586" y="6480175"/>
            <a:ext cx="2228850" cy="365125"/>
          </a:xfrm>
          <a:prstGeom prst="rect">
            <a:avLst/>
          </a:prstGeom>
        </p:spPr>
        <p:txBody>
          <a:bodyPr vert="horz" lIns="91440" tIns="45720" rIns="91440" bIns="45720" rtlCol="0" anchor="ctr"/>
          <a:lstStyle>
            <a:lvl1pPr algn="r">
              <a:defRPr sz="975" b="0" i="0">
                <a:solidFill>
                  <a:schemeClr val="tx1">
                    <a:tint val="75000"/>
                  </a:schemeClr>
                </a:solidFill>
                <a:ea typeface="MS PGothic" panose="020B0600070205080204" pitchFamily="34" charset="-128"/>
              </a:defRPr>
            </a:lvl1pPr>
          </a:lstStyle>
          <a:p>
            <a:fld id="{CD440BB0-94B7-4C01-80AF-6802BEB5C57C}" type="slidenum">
              <a:rPr lang="ja-JP" altLang="en-US" smtClean="0"/>
              <a:pPr/>
              <a:t>‹#›</a:t>
            </a:fld>
            <a:endParaRPr lang="ja-JP" altLang="en-US"/>
          </a:p>
        </p:txBody>
      </p:sp>
      <p:sp>
        <p:nvSpPr>
          <p:cNvPr id="2" name="タイトル 1">
            <a:extLst>
              <a:ext uri="{FF2B5EF4-FFF2-40B4-BE49-F238E27FC236}">
                <a16:creationId xmlns:a16="http://schemas.microsoft.com/office/drawing/2014/main" id="{BD1EA31E-CD0E-0438-A35A-2B9F44CABAF0}"/>
              </a:ext>
            </a:extLst>
          </p:cNvPr>
          <p:cNvSpPr>
            <a:spLocks noGrp="1"/>
          </p:cNvSpPr>
          <p:nvPr>
            <p:ph type="title"/>
          </p:nvPr>
        </p:nvSpPr>
        <p:spPr>
          <a:xfrm>
            <a:off x="402431" y="331765"/>
            <a:ext cx="7460456" cy="523220"/>
          </a:xfrm>
          <a:prstGeom prst="rect">
            <a:avLst/>
          </a:prstGeom>
        </p:spPr>
        <p:txBody>
          <a:bodyPr/>
          <a:lstStyle>
            <a:lvl1pPr>
              <a:defRPr sz="2275" b="0" i="0">
                <a:solidFill>
                  <a:schemeClr val="tx1">
                    <a:lumMod val="65000"/>
                    <a:lumOff val="35000"/>
                  </a:schemeClr>
                </a:solidFill>
                <a:ea typeface="MS PGothic" panose="020B0600070205080204" pitchFamily="34" charset="-128"/>
              </a:defRPr>
            </a:lvl1pPr>
          </a:lstStyle>
          <a:p>
            <a:r>
              <a:rPr kumimoji="1" lang="ja-JP" altLang="en-US"/>
              <a:t>マスター タイトルの書式設定</a:t>
            </a:r>
          </a:p>
        </p:txBody>
      </p:sp>
      <p:pic>
        <p:nvPicPr>
          <p:cNvPr id="23" name="Picture 2" descr="弊社ロゴをリニューアルしました。... - 株式会社Publink（パブリンク） | Facebook">
            <a:extLst>
              <a:ext uri="{FF2B5EF4-FFF2-40B4-BE49-F238E27FC236}">
                <a16:creationId xmlns:a16="http://schemas.microsoft.com/office/drawing/2014/main" id="{B403A04E-21B7-3370-1274-020BFC0907CE}"/>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10000" b="90000" l="10000" r="90000">
                        <a14:foregroundMark x1="35294" y1="67879" x2="35294" y2="67879"/>
                        <a14:foregroundMark x1="45752" y1="72121" x2="45752" y2="72121"/>
                        <a14:foregroundMark x1="54902" y1="62424" x2="54902" y2="62424"/>
                        <a14:foregroundMark x1="61438" y1="61818" x2="61438" y2="61818"/>
                        <a14:foregroundMark x1="65033" y1="63636" x2="65033" y2="63636"/>
                        <a14:foregroundMark x1="65686" y1="54545" x2="65686" y2="54545"/>
                        <a14:foregroundMark x1="74183" y1="63636" x2="74183" y2="63636"/>
                        <a14:foregroundMark x1="78431" y1="63636" x2="78431" y2="63636"/>
                        <a14:foregroundMark x1="55229" y1="61818" x2="55229" y2="61818"/>
                        <a14:foregroundMark x1="53922" y1="60606" x2="53922" y2="60606"/>
                        <a14:foregroundMark x1="57190" y1="61212" x2="57190" y2="61212"/>
                        <a14:foregroundMark x1="54248" y1="59394" x2="54248" y2="59394"/>
                        <a14:foregroundMark x1="57516" y1="61212" x2="57516" y2="61212"/>
                      </a14:backgroundRemoval>
                    </a14:imgEffect>
                  </a14:imgLayer>
                </a14:imgProps>
              </a:ext>
              <a:ext uri="{28A0092B-C50C-407E-A947-70E740481C1C}">
                <a14:useLocalDpi xmlns:a14="http://schemas.microsoft.com/office/drawing/2010/main"/>
              </a:ext>
            </a:extLst>
          </a:blip>
          <a:srcRect/>
          <a:stretch>
            <a:fillRect/>
          </a:stretch>
        </p:blipFill>
        <p:spPr bwMode="auto">
          <a:xfrm>
            <a:off x="8795414" y="238513"/>
            <a:ext cx="1042042" cy="6069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新潟県ホームページ トップページ">
            <a:extLst>
              <a:ext uri="{FF2B5EF4-FFF2-40B4-BE49-F238E27FC236}">
                <a16:creationId xmlns:a16="http://schemas.microsoft.com/office/drawing/2014/main" id="{15592B43-1B06-107C-AE5B-36C8FF79C8CD}"/>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89017" y="322239"/>
            <a:ext cx="865237" cy="44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32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フッター プレースホルダ 6">
            <a:extLst>
              <a:ext uri="{FF2B5EF4-FFF2-40B4-BE49-F238E27FC236}">
                <a16:creationId xmlns:a16="http://schemas.microsoft.com/office/drawing/2014/main" id="{25FED978-BEF1-4848-45A9-CBD5485FBB48}"/>
              </a:ext>
            </a:extLst>
          </p:cNvPr>
          <p:cNvSpPr>
            <a:spLocks noGrp="1"/>
          </p:cNvSpPr>
          <p:nvPr>
            <p:ph type="ftr" sz="quarter" idx="3"/>
          </p:nvPr>
        </p:nvSpPr>
        <p:spPr bwMode="gray">
          <a:xfrm>
            <a:off x="168887" y="6578061"/>
            <a:ext cx="4068000" cy="169200"/>
          </a:xfrm>
          <a:prstGeom prst="rect">
            <a:avLst/>
          </a:prstGeom>
        </p:spPr>
        <p:txBody>
          <a:bodyPr/>
          <a:lstStyle>
            <a:lvl1pPr algn="l">
              <a:defRPr sz="1200">
                <a:solidFill>
                  <a:schemeClr val="tx1"/>
                </a:solidFill>
              </a:defRPr>
            </a:lvl1pPr>
          </a:lstStyle>
          <a:p>
            <a:r>
              <a:rPr lang="en-GB" altLang="en-GB"/>
              <a:t>Copyright © 2023 Publink inc.</a:t>
            </a:r>
          </a:p>
        </p:txBody>
      </p:sp>
      <p:sp>
        <p:nvSpPr>
          <p:cNvPr id="4" name="スライド番号プレースホルダー 3">
            <a:extLst>
              <a:ext uri="{FF2B5EF4-FFF2-40B4-BE49-F238E27FC236}">
                <a16:creationId xmlns:a16="http://schemas.microsoft.com/office/drawing/2014/main" id="{786156D0-35CD-99D9-272A-85422E725FB6}"/>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955046887"/>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dt="0"/>
  <p:txStyles>
    <p:titleStyle>
      <a:lvl1pPr marL="0" marR="0" indent="0" algn="l" defTabSz="495283" rtl="0" eaLnBrk="1" fontAlgn="auto" latinLnBrk="0" hangingPunct="1">
        <a:lnSpc>
          <a:spcPct val="100000"/>
        </a:lnSpc>
        <a:spcBef>
          <a:spcPts val="0"/>
        </a:spcBef>
        <a:spcAft>
          <a:spcPts val="0"/>
        </a:spcAft>
        <a:buClrTx/>
        <a:buSzTx/>
        <a:buFontTx/>
        <a:buNone/>
        <a:tabLst/>
        <a:defRPr kumimoji="1" sz="2167" kern="1200">
          <a:solidFill>
            <a:schemeClr val="tx1"/>
          </a:solidFill>
          <a:latin typeface="+mj-lt"/>
          <a:ea typeface="+mj-ea"/>
          <a:cs typeface="+mj-cs"/>
        </a:defRPr>
      </a:lvl1pPr>
    </p:titleStyle>
    <p:body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p:bodyStyle>
    <p:otherStyle>
      <a:defPPr>
        <a:defRPr lang="ja-JP"/>
      </a:defPPr>
      <a:lvl1pPr marL="0" algn="l" defTabSz="495283" rtl="0" eaLnBrk="1" latinLnBrk="0" hangingPunct="1">
        <a:defRPr kumimoji="1" sz="1950" kern="1200">
          <a:solidFill>
            <a:schemeClr val="tx1"/>
          </a:solidFill>
          <a:latin typeface="+mn-lt"/>
          <a:ea typeface="+mn-ea"/>
          <a:cs typeface="+mn-cs"/>
        </a:defRPr>
      </a:lvl1pPr>
      <a:lvl2pPr marL="495283" algn="l" defTabSz="495283" rtl="0" eaLnBrk="1" latinLnBrk="0" hangingPunct="1">
        <a:defRPr kumimoji="1" sz="1950" kern="1200">
          <a:solidFill>
            <a:schemeClr val="tx1"/>
          </a:solidFill>
          <a:latin typeface="+mn-lt"/>
          <a:ea typeface="+mn-ea"/>
          <a:cs typeface="+mn-cs"/>
        </a:defRPr>
      </a:lvl2pPr>
      <a:lvl3pPr marL="990564" algn="l" defTabSz="495283" rtl="0" eaLnBrk="1" latinLnBrk="0" hangingPunct="1">
        <a:defRPr kumimoji="1" sz="1950" kern="1200">
          <a:solidFill>
            <a:schemeClr val="tx1"/>
          </a:solidFill>
          <a:latin typeface="+mn-lt"/>
          <a:ea typeface="+mn-ea"/>
          <a:cs typeface="+mn-cs"/>
        </a:defRPr>
      </a:lvl3pPr>
      <a:lvl4pPr marL="1485846" algn="l" defTabSz="495283" rtl="0" eaLnBrk="1" latinLnBrk="0" hangingPunct="1">
        <a:defRPr kumimoji="1" sz="1950" kern="1200">
          <a:solidFill>
            <a:schemeClr val="tx1"/>
          </a:solidFill>
          <a:latin typeface="+mn-lt"/>
          <a:ea typeface="+mn-ea"/>
          <a:cs typeface="+mn-cs"/>
        </a:defRPr>
      </a:lvl4pPr>
      <a:lvl5pPr marL="1981127" algn="l" defTabSz="495283" rtl="0" eaLnBrk="1" latinLnBrk="0" hangingPunct="1">
        <a:defRPr kumimoji="1" sz="1950" kern="1200">
          <a:solidFill>
            <a:schemeClr val="tx1"/>
          </a:solidFill>
          <a:latin typeface="+mn-lt"/>
          <a:ea typeface="+mn-ea"/>
          <a:cs typeface="+mn-cs"/>
        </a:defRPr>
      </a:lvl5pPr>
      <a:lvl6pPr marL="2476410" algn="l" defTabSz="495283" rtl="0" eaLnBrk="1" latinLnBrk="0" hangingPunct="1">
        <a:defRPr kumimoji="1" sz="1950" kern="1200">
          <a:solidFill>
            <a:schemeClr val="tx1"/>
          </a:solidFill>
          <a:latin typeface="+mn-lt"/>
          <a:ea typeface="+mn-ea"/>
          <a:cs typeface="+mn-cs"/>
        </a:defRPr>
      </a:lvl6pPr>
      <a:lvl7pPr marL="2971692" algn="l" defTabSz="495283" rtl="0" eaLnBrk="1" latinLnBrk="0" hangingPunct="1">
        <a:defRPr kumimoji="1" sz="1950" kern="1200">
          <a:solidFill>
            <a:schemeClr val="tx1"/>
          </a:solidFill>
          <a:latin typeface="+mn-lt"/>
          <a:ea typeface="+mn-ea"/>
          <a:cs typeface="+mn-cs"/>
        </a:defRPr>
      </a:lvl7pPr>
      <a:lvl8pPr marL="3466973" algn="l" defTabSz="495283" rtl="0" eaLnBrk="1" latinLnBrk="0" hangingPunct="1">
        <a:defRPr kumimoji="1" sz="1950" kern="1200">
          <a:solidFill>
            <a:schemeClr val="tx1"/>
          </a:solidFill>
          <a:latin typeface="+mn-lt"/>
          <a:ea typeface="+mn-ea"/>
          <a:cs typeface="+mn-cs"/>
        </a:defRPr>
      </a:lvl8pPr>
      <a:lvl9pPr marL="3962255" algn="l" defTabSz="495283"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2" userDrawn="1">
          <p15:clr>
            <a:srgbClr val="F26B43"/>
          </p15:clr>
        </p15:guide>
        <p15:guide id="2" pos="5978" userDrawn="1">
          <p15:clr>
            <a:srgbClr val="F26B43"/>
          </p15:clr>
        </p15:guide>
        <p15:guide id="3" pos="3120" userDrawn="1">
          <p15:clr>
            <a:srgbClr val="F26B43"/>
          </p15:clr>
        </p15:guide>
        <p15:guide id="4" pos="3233" userDrawn="1">
          <p15:clr>
            <a:srgbClr val="F26B43"/>
          </p15:clr>
        </p15:guide>
        <p15:guide id="5" pos="3007" userDrawn="1">
          <p15:clr>
            <a:srgbClr val="F26B43"/>
          </p15:clr>
        </p15:guide>
        <p15:guide id="6" orient="horz" pos="618" userDrawn="1">
          <p15:clr>
            <a:srgbClr val="F26B43"/>
          </p15:clr>
        </p15:guide>
        <p15:guide id="7" orient="horz" pos="436" userDrawn="1">
          <p15:clr>
            <a:srgbClr val="F26B43"/>
          </p15:clr>
        </p15:guide>
        <p15:guide id="8" orient="horz" pos="2260" userDrawn="1">
          <p15:clr>
            <a:srgbClr val="F26B43"/>
          </p15:clr>
        </p15:guide>
        <p15:guide id="9"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5.png"/><Relationship Id="rId5" Type="http://schemas.openxmlformats.org/officeDocument/2006/relationships/image" Target="../media/image5.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4.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5.emf"/><Relationship Id="rId10" Type="http://schemas.openxmlformats.org/officeDocument/2006/relationships/hyperlink" Target="https://publingual.jp/" TargetMode="External"/><Relationship Id="rId4" Type="http://schemas.openxmlformats.org/officeDocument/2006/relationships/oleObject" Target="../embeddings/oleObject13.bin"/><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3.jpeg"/><Relationship Id="rId5" Type="http://schemas.openxmlformats.org/officeDocument/2006/relationships/image" Target="../media/image5.emf"/><Relationship Id="rId10" Type="http://schemas.openxmlformats.org/officeDocument/2006/relationships/image" Target="../media/image36.jpeg"/><Relationship Id="rId4" Type="http://schemas.openxmlformats.org/officeDocument/2006/relationships/oleObject" Target="../embeddings/oleObject14.bin"/><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6.xml"/><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7.jpeg"/><Relationship Id="rId5" Type="http://schemas.openxmlformats.org/officeDocument/2006/relationships/image" Target="../media/image5.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5.emf"/><Relationship Id="rId10" Type="http://schemas.openxmlformats.org/officeDocument/2006/relationships/image" Target="../media/image13.png"/><Relationship Id="rId4" Type="http://schemas.openxmlformats.org/officeDocument/2006/relationships/oleObject" Target="../embeddings/oleObject6.bin"/><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5.emf"/><Relationship Id="rId4" Type="http://schemas.openxmlformats.org/officeDocument/2006/relationships/oleObject" Target="../embeddings/oleObject7.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5.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5B6ECA9-09F3-843C-DB0D-8FE8D6CC530E}"/>
              </a:ext>
            </a:extLst>
          </p:cNvPr>
          <p:cNvSpPr>
            <a:spLocks noGrp="1"/>
          </p:cNvSpPr>
          <p:nvPr>
            <p:ph type="ftr" sz="quarter" idx="12"/>
          </p:nvPr>
        </p:nvSpPr>
        <p:spPr>
          <a:xfrm>
            <a:off x="2919000" y="6200115"/>
            <a:ext cx="4068000" cy="169200"/>
          </a:xfrm>
        </p:spPr>
        <p:txBody>
          <a:bodyPr/>
          <a:lstStyle/>
          <a:p>
            <a:pPr algn="ctr"/>
            <a:r>
              <a:rPr lang="en-GB" altLang="en-GB" dirty="0"/>
              <a:t>Copyright © 2023 </a:t>
            </a:r>
            <a:r>
              <a:rPr lang="en-GB" altLang="en-GB" dirty="0" err="1"/>
              <a:t>Publink</a:t>
            </a:r>
            <a:r>
              <a:rPr lang="en-GB" altLang="en-GB" dirty="0"/>
              <a:t> inc.</a:t>
            </a:r>
          </a:p>
        </p:txBody>
      </p:sp>
      <p:sp>
        <p:nvSpPr>
          <p:cNvPr id="3" name="タイトル 2">
            <a:extLst>
              <a:ext uri="{FF2B5EF4-FFF2-40B4-BE49-F238E27FC236}">
                <a16:creationId xmlns:a16="http://schemas.microsoft.com/office/drawing/2014/main" id="{9E70548A-2609-494A-88A2-6E83E4128116}"/>
              </a:ext>
            </a:extLst>
          </p:cNvPr>
          <p:cNvSpPr>
            <a:spLocks noGrp="1"/>
          </p:cNvSpPr>
          <p:nvPr>
            <p:ph type="ctrTitle" idx="4294967295"/>
          </p:nvPr>
        </p:nvSpPr>
        <p:spPr>
          <a:xfrm>
            <a:off x="3929587" y="2574925"/>
            <a:ext cx="4885335" cy="1708150"/>
          </a:xfrm>
          <a:prstGeom prst="rect">
            <a:avLst/>
          </a:prstGeom>
        </p:spPr>
        <p:txBody>
          <a:bodyPr/>
          <a:lstStyle/>
          <a:p>
            <a:pPr algn="ctr">
              <a:lnSpc>
                <a:spcPct val="120000"/>
              </a:lnSpc>
            </a:pPr>
            <a:r>
              <a:rPr kumimoji="1" lang="ja-JP" altLang="en-US" sz="4000" b="1">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t>会社紹介資料</a:t>
            </a:r>
            <a:br>
              <a:rPr kumimoji="1" lang="en-US" altLang="ja-JP" sz="4000" b="1" dirty="0">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br>
            <a:r>
              <a:rPr kumimoji="1" lang="en-US" altLang="ja-JP" sz="2400" dirty="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rPr>
              <a:t>corporate profile</a:t>
            </a:r>
            <a:endParaRPr kumimoji="1" lang="ja-JP" altLang="en-US" sz="400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endParaRPr>
          </a:p>
        </p:txBody>
      </p:sp>
      <p:pic>
        <p:nvPicPr>
          <p:cNvPr id="15" name="図 14" descr="ロゴ&#10;&#10;自動的に生成された説明">
            <a:extLst>
              <a:ext uri="{FF2B5EF4-FFF2-40B4-BE49-F238E27FC236}">
                <a16:creationId xmlns:a16="http://schemas.microsoft.com/office/drawing/2014/main" id="{78F4D19B-64FB-070A-5CE4-75D342CF0C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0048" y="2785358"/>
            <a:ext cx="2074717" cy="808918"/>
          </a:xfrm>
          <a:prstGeom prst="rect">
            <a:avLst/>
          </a:prstGeom>
        </p:spPr>
      </p:pic>
      <p:cxnSp>
        <p:nvCxnSpPr>
          <p:cNvPr id="6" name="直線コネクタ 5">
            <a:extLst>
              <a:ext uri="{FF2B5EF4-FFF2-40B4-BE49-F238E27FC236}">
                <a16:creationId xmlns:a16="http://schemas.microsoft.com/office/drawing/2014/main" id="{C60A6C03-EFF4-C32E-5E27-B7339473687B}"/>
              </a:ext>
            </a:extLst>
          </p:cNvPr>
          <p:cNvCxnSpPr/>
          <p:nvPr/>
        </p:nvCxnSpPr>
        <p:spPr>
          <a:xfrm>
            <a:off x="2631688" y="7089331"/>
            <a:ext cx="9906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0FCE2075-8FE7-F6EE-9BAF-395C4F5EE623}"/>
              </a:ext>
            </a:extLst>
          </p:cNvPr>
          <p:cNvCxnSpPr>
            <a:cxnSpLocks/>
          </p:cNvCxnSpPr>
          <p:nvPr/>
        </p:nvCxnSpPr>
        <p:spPr>
          <a:xfrm>
            <a:off x="4014943" y="2543508"/>
            <a:ext cx="0" cy="13609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91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7506C403-C917-2D93-91CD-0817941994F3}"/>
              </a:ext>
            </a:extLst>
          </p:cNvPr>
          <p:cNvSpPr>
            <a:spLocks noGrp="1"/>
          </p:cNvSpPr>
          <p:nvPr>
            <p:ph type="sldNum" sz="quarter" idx="4"/>
          </p:nvPr>
        </p:nvSpPr>
        <p:spPr/>
        <p:txBody>
          <a:bodyPr/>
          <a:lstStyle/>
          <a:p>
            <a:fld id="{CD440BB0-94B7-4C01-80AF-6802BEB5C57C}" type="slidenum">
              <a:rPr lang="ja-JP" altLang="en-US" smtClean="0"/>
              <a:pPr/>
              <a:t>9</a:t>
            </a:fld>
            <a:endParaRPr lang="ja-JP" altLang="en-US"/>
          </a:p>
        </p:txBody>
      </p:sp>
      <p:graphicFrame>
        <p:nvGraphicFramePr>
          <p:cNvPr id="4" name="表 3">
            <a:extLst>
              <a:ext uri="{FF2B5EF4-FFF2-40B4-BE49-F238E27FC236}">
                <a16:creationId xmlns:a16="http://schemas.microsoft.com/office/drawing/2014/main" id="{DDEBF666-B280-F75C-E713-5995C6A31CB8}"/>
              </a:ext>
            </a:extLst>
          </p:cNvPr>
          <p:cNvGraphicFramePr>
            <a:graphicFrameLocks noGrp="1"/>
          </p:cNvGraphicFramePr>
          <p:nvPr>
            <p:extLst>
              <p:ext uri="{D42A27DB-BD31-4B8C-83A1-F6EECF244321}">
                <p14:modId xmlns:p14="http://schemas.microsoft.com/office/powerpoint/2010/main" val="1628458680"/>
              </p:ext>
            </p:extLst>
          </p:nvPr>
        </p:nvGraphicFramePr>
        <p:xfrm>
          <a:off x="131564" y="845373"/>
          <a:ext cx="7090585" cy="5634725"/>
        </p:xfrm>
        <a:graphic>
          <a:graphicData uri="http://schemas.openxmlformats.org/drawingml/2006/table">
            <a:tbl>
              <a:tblPr firstRow="1" bandRow="1">
                <a:tableStyleId>{5940675A-B579-460E-94D1-54222C63F5DA}</a:tableStyleId>
              </a:tblPr>
              <a:tblGrid>
                <a:gridCol w="678526">
                  <a:extLst>
                    <a:ext uri="{9D8B030D-6E8A-4147-A177-3AD203B41FA5}">
                      <a16:colId xmlns:a16="http://schemas.microsoft.com/office/drawing/2014/main" val="256533292"/>
                    </a:ext>
                  </a:extLst>
                </a:gridCol>
                <a:gridCol w="1617635">
                  <a:extLst>
                    <a:ext uri="{9D8B030D-6E8A-4147-A177-3AD203B41FA5}">
                      <a16:colId xmlns:a16="http://schemas.microsoft.com/office/drawing/2014/main" val="1561722248"/>
                    </a:ext>
                  </a:extLst>
                </a:gridCol>
                <a:gridCol w="1361440">
                  <a:extLst>
                    <a:ext uri="{9D8B030D-6E8A-4147-A177-3AD203B41FA5}">
                      <a16:colId xmlns:a16="http://schemas.microsoft.com/office/drawing/2014/main" val="1456906190"/>
                    </a:ext>
                  </a:extLst>
                </a:gridCol>
                <a:gridCol w="3432984">
                  <a:extLst>
                    <a:ext uri="{9D8B030D-6E8A-4147-A177-3AD203B41FA5}">
                      <a16:colId xmlns:a16="http://schemas.microsoft.com/office/drawing/2014/main" val="784285160"/>
                    </a:ext>
                  </a:extLst>
                </a:gridCol>
              </a:tblGrid>
              <a:tr h="245426">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市町村</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テーマ</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採択企業</a:t>
                      </a:r>
                    </a:p>
                  </a:txBody>
                  <a:tcPr marL="36000" marR="36000" marT="36000" marB="36000" anchor="ctr">
                    <a:solidFill>
                      <a:schemeClr val="bg1">
                        <a:lumMod val="75000"/>
                      </a:schemeClr>
                    </a:solidFill>
                  </a:tcPr>
                </a:tc>
                <a:tc>
                  <a:txBody>
                    <a:bodyPr/>
                    <a:lstStyle/>
                    <a:p>
                      <a:pPr algn="ctr"/>
                      <a:r>
                        <a:rPr lang="ja-JP" altLang="en-US" sz="1100" b="0" i="0">
                          <a:latin typeface="MS PGothic" panose="020B0600070205080204" pitchFamily="34" charset="-128"/>
                          <a:ea typeface="MS PGothic" panose="020B0600070205080204" pitchFamily="34" charset="-128"/>
                        </a:rPr>
                        <a:t>取り組み概要</a:t>
                      </a:r>
                    </a:p>
                  </a:txBody>
                  <a:tcPr marL="36000" marR="36000" marT="36000" marB="36000" anchor="ctr">
                    <a:solidFill>
                      <a:schemeClr val="bg1">
                        <a:lumMod val="75000"/>
                      </a:schemeClr>
                    </a:solidFill>
                  </a:tcPr>
                </a:tc>
                <a:extLst>
                  <a:ext uri="{0D108BD9-81ED-4DB2-BD59-A6C34878D82A}">
                    <a16:rowId xmlns:a16="http://schemas.microsoft.com/office/drawing/2014/main" val="2628481035"/>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白馬村</a:t>
                      </a: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世界水準のオールシーズン型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マウンテンリゾートの実現</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おてつたび</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宿泊施設の業務可視化サービスや人材マッチング</a:t>
                      </a:r>
                    </a:p>
                  </a:txBody>
                  <a:tcPr marL="36000" marR="36000" marT="36000" marB="36000">
                    <a:solidFill>
                      <a:schemeClr val="bg1"/>
                    </a:solidFill>
                  </a:tcPr>
                </a:tc>
                <a:extLst>
                  <a:ext uri="{0D108BD9-81ED-4DB2-BD59-A6C34878D82A}">
                    <a16:rowId xmlns:a16="http://schemas.microsoft.com/office/drawing/2014/main" val="1502680830"/>
                  </a:ext>
                </a:extLst>
              </a:tr>
              <a:tr h="395569">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グランピングジャパン</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endParaRPr lang="ja-JP" altLang="en-US" sz="1100" b="0" i="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遊休地等を活用したグランピング施設の開業、地域一帯の観光プランの検討</a:t>
                      </a:r>
                    </a:p>
                  </a:txBody>
                  <a:tcPr marL="36000" marR="36000" marT="36000" marB="36000">
                    <a:solidFill>
                      <a:schemeClr val="bg1"/>
                    </a:solidFill>
                  </a:tcPr>
                </a:tc>
                <a:extLst>
                  <a:ext uri="{0D108BD9-81ED-4DB2-BD59-A6C34878D82A}">
                    <a16:rowId xmlns:a16="http://schemas.microsoft.com/office/drawing/2014/main" val="168226709"/>
                  </a:ext>
                </a:extLst>
              </a:tr>
              <a:tr h="245426">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アルピコ交通</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観光客向けの</a:t>
                      </a:r>
                      <a:r>
                        <a:rPr lang="en-US" altLang="ja-JP" sz="1100" b="0" i="0" dirty="0">
                          <a:latin typeface="MS PGothic" panose="020B0600070205080204" pitchFamily="34" charset="-128"/>
                          <a:ea typeface="MS PGothic" panose="020B0600070205080204" pitchFamily="34" charset="-128"/>
                        </a:rPr>
                        <a:t>2</a:t>
                      </a:r>
                      <a:r>
                        <a:rPr lang="ja-JP" altLang="en-US" sz="1100" b="0" i="0">
                          <a:latin typeface="MS PGothic" panose="020B0600070205080204" pitchFamily="34" charset="-128"/>
                          <a:ea typeface="MS PGothic" panose="020B0600070205080204" pitchFamily="34" charset="-128"/>
                        </a:rPr>
                        <a:t>次交通の課題解決</a:t>
                      </a:r>
                    </a:p>
                  </a:txBody>
                  <a:tcPr marL="36000" marR="36000" marT="36000" marB="36000">
                    <a:solidFill>
                      <a:schemeClr val="bg1"/>
                    </a:solidFill>
                  </a:tcPr>
                </a:tc>
                <a:extLst>
                  <a:ext uri="{0D108BD9-81ED-4DB2-BD59-A6C34878D82A}">
                    <a16:rowId xmlns:a16="http://schemas.microsoft.com/office/drawing/2014/main" val="198280674"/>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辰野町</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共創パートナー募集！</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地域交通イノベーション</a:t>
                      </a:r>
                      <a:r>
                        <a:rPr lang="en-US" altLang="ja-JP" sz="1100" b="0" i="0" dirty="0">
                          <a:latin typeface="MS PGothic" panose="020B0600070205080204" pitchFamily="34" charset="-128"/>
                          <a:ea typeface="MS PGothic" panose="020B0600070205080204" pitchFamily="34" charset="-128"/>
                        </a:rPr>
                        <a:t>PJ</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AP TECH(</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遠隔見守りシステム等の活用</a:t>
                      </a:r>
                    </a:p>
                  </a:txBody>
                  <a:tcPr marL="36000" marR="36000" marT="36000" marB="36000">
                    <a:solidFill>
                      <a:schemeClr val="bg1"/>
                    </a:solidFill>
                  </a:tcPr>
                </a:tc>
                <a:extLst>
                  <a:ext uri="{0D108BD9-81ED-4DB2-BD59-A6C34878D82A}">
                    <a16:rowId xmlns:a16="http://schemas.microsoft.com/office/drawing/2014/main" val="4497889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バイタルリード</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地域交通の最適化支援</a:t>
                      </a:r>
                    </a:p>
                  </a:txBody>
                  <a:tcPr marL="36000" marR="36000" marT="36000" marB="36000">
                    <a:solidFill>
                      <a:schemeClr val="bg1"/>
                    </a:solidFill>
                  </a:tcPr>
                </a:tc>
                <a:extLst>
                  <a:ext uri="{0D108BD9-81ED-4DB2-BD59-A6C34878D82A}">
                    <a16:rowId xmlns:a16="http://schemas.microsoft.com/office/drawing/2014/main" val="3448944819"/>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次化製品展開への素地づくり</a:t>
                      </a:r>
                    </a:p>
                  </a:txBody>
                  <a:tcPr marL="36000" marR="36000" marT="36000" marB="36000">
                    <a:solidFill>
                      <a:schemeClr val="bg1"/>
                    </a:solidFill>
                  </a:tcPr>
                </a:tc>
                <a:extLst>
                  <a:ext uri="{0D108BD9-81ED-4DB2-BD59-A6C34878D82A}">
                    <a16:rowId xmlns:a16="http://schemas.microsoft.com/office/drawing/2014/main" val="958909951"/>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飯田市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製造業</a:t>
                      </a:r>
                      <a:r>
                        <a:rPr lang="en-US" altLang="ja-JP" sz="1100" b="0" i="0" dirty="0">
                          <a:latin typeface="MS PGothic" panose="020B0600070205080204" pitchFamily="34" charset="-128"/>
                          <a:ea typeface="MS PGothic" panose="020B0600070205080204" pitchFamily="34" charset="-128"/>
                        </a:rPr>
                        <a:t>DX</a:t>
                      </a:r>
                      <a:r>
                        <a:rPr lang="ja-JP" altLang="en-US" sz="1100" b="0" i="0">
                          <a:latin typeface="MS PGothic" panose="020B0600070205080204" pitchFamily="34" charset="-128"/>
                          <a:ea typeface="MS PGothic" panose="020B0600070205080204" pitchFamily="34" charset="-128"/>
                        </a:rPr>
                        <a:t>化による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生産性向上</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アルム</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精密加工業の生産性向上</a:t>
                      </a:r>
                    </a:p>
                  </a:txBody>
                  <a:tcPr marL="36000" marR="36000" marT="36000" marB="36000">
                    <a:solidFill>
                      <a:schemeClr val="bg1"/>
                    </a:solidFill>
                  </a:tcPr>
                </a:tc>
                <a:extLst>
                  <a:ext uri="{0D108BD9-81ED-4DB2-BD59-A6C34878D82A}">
                    <a16:rowId xmlns:a16="http://schemas.microsoft.com/office/drawing/2014/main" val="208312395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ものレボ</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製造業の工事現場の</a:t>
                      </a:r>
                      <a:r>
                        <a:rPr lang="en-US" altLang="ja-JP" sz="1100" b="0" i="0" dirty="0">
                          <a:latin typeface="MS PGothic" panose="020B0600070205080204" pitchFamily="34" charset="-128"/>
                          <a:ea typeface="MS PGothic" panose="020B0600070205080204" pitchFamily="34" charset="-128"/>
                        </a:rPr>
                        <a:t>DX</a:t>
                      </a:r>
                      <a:r>
                        <a:rPr lang="ja-JP" altLang="en-US" sz="1100" b="0" i="0">
                          <a:latin typeface="MS PGothic" panose="020B0600070205080204" pitchFamily="34" charset="-128"/>
                          <a:ea typeface="MS PGothic" panose="020B0600070205080204" pitchFamily="34" charset="-128"/>
                        </a:rPr>
                        <a:t>推進</a:t>
                      </a:r>
                    </a:p>
                  </a:txBody>
                  <a:tcPr marL="36000" marR="36000" marT="36000" marB="36000">
                    <a:solidFill>
                      <a:schemeClr val="bg1"/>
                    </a:solidFill>
                  </a:tcPr>
                </a:tc>
                <a:extLst>
                  <a:ext uri="{0D108BD9-81ED-4DB2-BD59-A6C34878D82A}">
                    <a16:rowId xmlns:a16="http://schemas.microsoft.com/office/drawing/2014/main" val="2432983030"/>
                  </a:ext>
                </a:extLst>
              </a:tr>
              <a:tr h="329505">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JOINS(</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人材マッチングによる生産性向上の支援</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3736359656"/>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小諸市</a:t>
                      </a: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企業と人材のスカウト型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マッチング事業の</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ブラッシュアップ</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a:t>
                      </a:r>
                      <a:r>
                        <a:rPr lang="en-US" altLang="ja-JP" sz="1100" b="0" i="0" dirty="0">
                          <a:latin typeface="MS PGothic" panose="020B0600070205080204" pitchFamily="34" charset="-128"/>
                          <a:ea typeface="MS PGothic" panose="020B0600070205080204" pitchFamily="34" charset="-128"/>
                        </a:rPr>
                        <a:t>One Terrace</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自治体</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地域企業</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人材系企業のサステナブルな連携スキーム</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086140156"/>
                  </a:ext>
                </a:extLst>
              </a:tr>
              <a:tr h="395569">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企業と人材のマッチング事業を</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発信力強化と参加事業者支援でブラッシュアップ</a:t>
                      </a:r>
                    </a:p>
                  </a:txBody>
                  <a:tcPr marL="36000" marR="36000" marT="36000" marB="36000">
                    <a:solidFill>
                      <a:schemeClr val="bg1"/>
                    </a:solidFill>
                  </a:tcPr>
                </a:tc>
                <a:extLst>
                  <a:ext uri="{0D108BD9-81ED-4DB2-BD59-A6C34878D82A}">
                    <a16:rowId xmlns:a16="http://schemas.microsoft.com/office/drawing/2014/main" val="64189196"/>
                  </a:ext>
                </a:extLst>
              </a:tr>
              <a:tr h="245426">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中野市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信州なかの</a:t>
                      </a:r>
                      <a:r>
                        <a:rPr lang="en-US" altLang="ja-JP" sz="1100" b="0" i="0" dirty="0">
                          <a:latin typeface="MS PGothic" panose="020B0600070205080204" pitchFamily="34" charset="-128"/>
                          <a:ea typeface="MS PGothic" panose="020B0600070205080204" pitchFamily="34" charset="-128"/>
                        </a:rPr>
                        <a:t>FAN</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PROJECT</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デジタル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リアル施策で地域支援</a:t>
                      </a:r>
                    </a:p>
                  </a:txBody>
                  <a:tcPr marL="36000" marR="36000" marT="36000" marB="36000">
                    <a:solidFill>
                      <a:schemeClr val="bg1"/>
                    </a:solidFill>
                  </a:tcPr>
                </a:tc>
                <a:extLst>
                  <a:ext uri="{0D108BD9-81ED-4DB2-BD59-A6C34878D82A}">
                    <a16:rowId xmlns:a16="http://schemas.microsoft.com/office/drawing/2014/main" val="4008566243"/>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株式会社おてつたび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人手不足をきっかけとした関係人口創出の検証</a:t>
                      </a:r>
                    </a:p>
                  </a:txBody>
                  <a:tcPr marL="36000" marR="36000" marT="36000" marB="36000">
                    <a:solidFill>
                      <a:schemeClr val="bg1"/>
                    </a:solidFill>
                  </a:tcPr>
                </a:tc>
                <a:extLst>
                  <a:ext uri="{0D108BD9-81ED-4DB2-BD59-A6C34878D82A}">
                    <a16:rowId xmlns:a16="http://schemas.microsoft.com/office/drawing/2014/main" val="2049444354"/>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大町市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大自然が育む水を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まちのブランドに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Japan Navi</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Group</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グローバル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担い手育成」による、</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中長期的で新しい地方創生支援</a:t>
                      </a:r>
                    </a:p>
                  </a:txBody>
                  <a:tcPr marL="36000" marR="36000" marT="36000" marB="36000">
                    <a:solidFill>
                      <a:schemeClr val="bg1"/>
                    </a:solidFill>
                  </a:tcPr>
                </a:tc>
                <a:extLst>
                  <a:ext uri="{0D108BD9-81ED-4DB2-BD59-A6C34878D82A}">
                    <a16:rowId xmlns:a16="http://schemas.microsoft.com/office/drawing/2014/main" val="417638508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を水をまちのブランドに。</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みずのわ</a:t>
                      </a:r>
                      <a:r>
                        <a:rPr lang="en-US" altLang="ja-JP" sz="1100" b="0" i="0" dirty="0">
                          <a:latin typeface="MS PGothic" panose="020B0600070205080204" pitchFamily="34" charset="-128"/>
                          <a:ea typeface="MS PGothic" panose="020B0600070205080204" pitchFamily="34" charset="-128"/>
                        </a:rPr>
                        <a:t>Project</a:t>
                      </a:r>
                      <a:r>
                        <a:rPr lang="ja-JP" altLang="en-US" sz="1100" b="0" i="0">
                          <a:latin typeface="MS PGothic" panose="020B0600070205080204" pitchFamily="34" charset="-128"/>
                          <a:ea typeface="MS PGothic" panose="020B0600070205080204" pitchFamily="34" charset="-128"/>
                        </a:rPr>
                        <a:t>と参加事業者の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マスターに。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899365370"/>
                  </a:ext>
                </a:extLst>
              </a:tr>
              <a:tr h="378797">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下條村</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奇跡の村で蕎麦産業を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イノベーション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Blue Kettle</a:t>
                      </a:r>
                      <a:r>
                        <a:rPr lang="ja-JP" altLang="en-US" sz="1100" b="0" i="0">
                          <a:latin typeface="MS PGothic" panose="020B0600070205080204" pitchFamily="34" charset="-128"/>
                          <a:ea typeface="MS PGothic" panose="020B0600070205080204" pitchFamily="34" charset="-128"/>
                        </a:rPr>
                        <a:t>合同会社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土のブランディングを基点とした</a:t>
                      </a:r>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次産業化に向けた取り組み。</a:t>
                      </a:r>
                    </a:p>
                  </a:txBody>
                  <a:tcPr marL="36000" marR="36000" marT="36000" marB="36000">
                    <a:solidFill>
                      <a:schemeClr val="bg1"/>
                    </a:solidFill>
                  </a:tcPr>
                </a:tc>
                <a:extLst>
                  <a:ext uri="{0D108BD9-81ED-4DB2-BD59-A6C34878D82A}">
                    <a16:rowId xmlns:a16="http://schemas.microsoft.com/office/drawing/2014/main" val="256488810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奇跡の村</a:t>
                      </a:r>
                      <a:r>
                        <a:rPr lang="en-US" altLang="ja-JP" sz="1100" b="0" i="0" dirty="0">
                          <a:latin typeface="MS PGothic" panose="020B0600070205080204" pitchFamily="34" charset="-128"/>
                          <a:ea typeface="MS PGothic" panose="020B0600070205080204" pitchFamily="34" charset="-128"/>
                        </a:rPr>
                        <a:t>2.0 </a:t>
                      </a:r>
                      <a:r>
                        <a:rPr lang="ja-JP" altLang="en-US" sz="1100" b="0" i="0">
                          <a:latin typeface="MS PGothic" panose="020B0600070205080204" pitchFamily="34" charset="-128"/>
                          <a:ea typeface="MS PGothic" panose="020B0600070205080204" pitchFamily="34" charset="-128"/>
                        </a:rPr>
                        <a:t>蕎麦産業の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発信力を支援。</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地域の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マスターを誕生させる。</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2264108947"/>
                  </a:ext>
                </a:extLst>
              </a:tr>
            </a:tbl>
          </a:graphicData>
        </a:graphic>
      </p:graphicFrame>
      <p:pic>
        <p:nvPicPr>
          <p:cNvPr id="1028" name="Picture 4">
            <a:extLst>
              <a:ext uri="{FF2B5EF4-FFF2-40B4-BE49-F238E27FC236}">
                <a16:creationId xmlns:a16="http://schemas.microsoft.com/office/drawing/2014/main" id="{03C15B47-2701-3D65-C84F-C338E0F3EA4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24251" y="2124841"/>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a:extLst>
              <a:ext uri="{FF2B5EF4-FFF2-40B4-BE49-F238E27FC236}">
                <a16:creationId xmlns:a16="http://schemas.microsoft.com/office/drawing/2014/main" id="{1727421B-408E-E32B-F21B-2A66029FE913}"/>
              </a:ext>
            </a:extLst>
          </p:cNvPr>
          <p:cNvSpPr/>
          <p:nvPr/>
        </p:nvSpPr>
        <p:spPr>
          <a:xfrm>
            <a:off x="8299251" y="259947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EE190F9-1944-9406-B623-CF1446EE1BEF}"/>
              </a:ext>
            </a:extLst>
          </p:cNvPr>
          <p:cNvSpPr/>
          <p:nvPr/>
        </p:nvSpPr>
        <p:spPr>
          <a:xfrm>
            <a:off x="8609211" y="374028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FAAC4BAC-9E78-2D43-0D58-10B84A3CB970}"/>
              </a:ext>
            </a:extLst>
          </p:cNvPr>
          <p:cNvSpPr/>
          <p:nvPr/>
        </p:nvSpPr>
        <p:spPr>
          <a:xfrm>
            <a:off x="8351519" y="442645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2663B4A-33D9-F205-379E-004F36FDC133}"/>
              </a:ext>
            </a:extLst>
          </p:cNvPr>
          <p:cNvSpPr txBox="1"/>
          <p:nvPr/>
        </p:nvSpPr>
        <p:spPr>
          <a:xfrm>
            <a:off x="7281544" y="2208268"/>
            <a:ext cx="1112603" cy="307777"/>
          </a:xfrm>
          <a:prstGeom prst="rect">
            <a:avLst/>
          </a:prstGeom>
          <a:noFill/>
        </p:spPr>
        <p:txBody>
          <a:bodyPr wrap="square" rtlCol="0">
            <a:spAutoFit/>
          </a:bodyPr>
          <a:lstStyle/>
          <a:p>
            <a:pPr algn="ctr"/>
            <a:r>
              <a:rPr kumimoji="1" lang="ja-JP" altLang="en-US" sz="1400"/>
              <a:t>白馬村</a:t>
            </a:r>
          </a:p>
        </p:txBody>
      </p:sp>
      <p:sp>
        <p:nvSpPr>
          <p:cNvPr id="13" name="テキスト ボックス 12">
            <a:extLst>
              <a:ext uri="{FF2B5EF4-FFF2-40B4-BE49-F238E27FC236}">
                <a16:creationId xmlns:a16="http://schemas.microsoft.com/office/drawing/2014/main" id="{206BE4E1-CE4A-9B00-822C-EA3B65B6CBB0}"/>
              </a:ext>
            </a:extLst>
          </p:cNvPr>
          <p:cNvSpPr txBox="1"/>
          <p:nvPr/>
        </p:nvSpPr>
        <p:spPr>
          <a:xfrm>
            <a:off x="8908298" y="4118677"/>
            <a:ext cx="1112603" cy="307777"/>
          </a:xfrm>
          <a:prstGeom prst="rect">
            <a:avLst/>
          </a:prstGeom>
          <a:noFill/>
        </p:spPr>
        <p:txBody>
          <a:bodyPr wrap="square" rtlCol="0">
            <a:spAutoFit/>
          </a:bodyPr>
          <a:lstStyle/>
          <a:p>
            <a:pPr algn="ctr"/>
            <a:r>
              <a:rPr kumimoji="1" lang="ja-JP" altLang="en-US" sz="1400"/>
              <a:t>辰野町</a:t>
            </a:r>
          </a:p>
        </p:txBody>
      </p:sp>
      <p:sp>
        <p:nvSpPr>
          <p:cNvPr id="14" name="テキスト ボックス 13">
            <a:extLst>
              <a:ext uri="{FF2B5EF4-FFF2-40B4-BE49-F238E27FC236}">
                <a16:creationId xmlns:a16="http://schemas.microsoft.com/office/drawing/2014/main" id="{5A14F5B9-E7D8-E36D-9F29-554C8B8CCEEA}"/>
              </a:ext>
            </a:extLst>
          </p:cNvPr>
          <p:cNvSpPr txBox="1"/>
          <p:nvPr/>
        </p:nvSpPr>
        <p:spPr>
          <a:xfrm>
            <a:off x="8661833" y="4743144"/>
            <a:ext cx="1112603" cy="307777"/>
          </a:xfrm>
          <a:prstGeom prst="rect">
            <a:avLst/>
          </a:prstGeom>
          <a:noFill/>
        </p:spPr>
        <p:txBody>
          <a:bodyPr wrap="square" rtlCol="0">
            <a:spAutoFit/>
          </a:bodyPr>
          <a:lstStyle/>
          <a:p>
            <a:pPr algn="ctr"/>
            <a:r>
              <a:rPr kumimoji="1" lang="ja-JP" altLang="en-US" sz="1400"/>
              <a:t>飯田市</a:t>
            </a:r>
          </a:p>
        </p:txBody>
      </p:sp>
      <p:sp>
        <p:nvSpPr>
          <p:cNvPr id="15" name="円/楕円 14">
            <a:extLst>
              <a:ext uri="{FF2B5EF4-FFF2-40B4-BE49-F238E27FC236}">
                <a16:creationId xmlns:a16="http://schemas.microsoft.com/office/drawing/2014/main" id="{143B86F8-79BC-B8D0-3315-A19826EFC4C8}"/>
              </a:ext>
            </a:extLst>
          </p:cNvPr>
          <p:cNvSpPr/>
          <p:nvPr/>
        </p:nvSpPr>
        <p:spPr>
          <a:xfrm>
            <a:off x="8840412" y="309342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7497839-B5C4-A3E3-48D7-B88EE9EA931B}"/>
              </a:ext>
            </a:extLst>
          </p:cNvPr>
          <p:cNvSpPr txBox="1"/>
          <p:nvPr/>
        </p:nvSpPr>
        <p:spPr>
          <a:xfrm>
            <a:off x="8848723" y="2798445"/>
            <a:ext cx="1112603" cy="307777"/>
          </a:xfrm>
          <a:prstGeom prst="rect">
            <a:avLst/>
          </a:prstGeom>
          <a:noFill/>
        </p:spPr>
        <p:txBody>
          <a:bodyPr wrap="square" rtlCol="0">
            <a:spAutoFit/>
          </a:bodyPr>
          <a:lstStyle/>
          <a:p>
            <a:pPr algn="ctr"/>
            <a:r>
              <a:rPr kumimoji="1" lang="ja-JP" altLang="en-US" sz="1400"/>
              <a:t>小諸市</a:t>
            </a:r>
          </a:p>
        </p:txBody>
      </p:sp>
      <p:sp>
        <p:nvSpPr>
          <p:cNvPr id="17" name="円/楕円 16">
            <a:extLst>
              <a:ext uri="{FF2B5EF4-FFF2-40B4-BE49-F238E27FC236}">
                <a16:creationId xmlns:a16="http://schemas.microsoft.com/office/drawing/2014/main" id="{C077F129-5716-4476-E0D9-58DDB69450F7}"/>
              </a:ext>
            </a:extLst>
          </p:cNvPr>
          <p:cNvSpPr/>
          <p:nvPr/>
        </p:nvSpPr>
        <p:spPr>
          <a:xfrm>
            <a:off x="8772526" y="250654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E8063E5-5379-72C0-C2B5-DC5D0159216D}"/>
              </a:ext>
            </a:extLst>
          </p:cNvPr>
          <p:cNvSpPr txBox="1"/>
          <p:nvPr/>
        </p:nvSpPr>
        <p:spPr>
          <a:xfrm>
            <a:off x="8388060" y="1784786"/>
            <a:ext cx="1112603" cy="307777"/>
          </a:xfrm>
          <a:prstGeom prst="rect">
            <a:avLst/>
          </a:prstGeom>
          <a:noFill/>
        </p:spPr>
        <p:txBody>
          <a:bodyPr wrap="square" rtlCol="0">
            <a:spAutoFit/>
          </a:bodyPr>
          <a:lstStyle/>
          <a:p>
            <a:pPr algn="ctr"/>
            <a:r>
              <a:rPr lang="ja-JP" altLang="en-US" sz="1400"/>
              <a:t>中野</a:t>
            </a:r>
            <a:r>
              <a:rPr kumimoji="1" lang="ja-JP" altLang="en-US" sz="1400"/>
              <a:t>市</a:t>
            </a:r>
          </a:p>
        </p:txBody>
      </p:sp>
      <p:sp>
        <p:nvSpPr>
          <p:cNvPr id="19" name="円/楕円 18">
            <a:extLst>
              <a:ext uri="{FF2B5EF4-FFF2-40B4-BE49-F238E27FC236}">
                <a16:creationId xmlns:a16="http://schemas.microsoft.com/office/drawing/2014/main" id="{4DE2D01B-1495-2E82-B3AD-3F7F41FB0842}"/>
              </a:ext>
            </a:extLst>
          </p:cNvPr>
          <p:cNvSpPr/>
          <p:nvPr/>
        </p:nvSpPr>
        <p:spPr>
          <a:xfrm>
            <a:off x="8214624" y="283041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530380E-6065-FA44-8210-63A8FE8FD6B2}"/>
              </a:ext>
            </a:extLst>
          </p:cNvPr>
          <p:cNvSpPr txBox="1"/>
          <p:nvPr/>
        </p:nvSpPr>
        <p:spPr>
          <a:xfrm>
            <a:off x="7186648" y="2650928"/>
            <a:ext cx="1112603" cy="307777"/>
          </a:xfrm>
          <a:prstGeom prst="rect">
            <a:avLst/>
          </a:prstGeom>
          <a:noFill/>
        </p:spPr>
        <p:txBody>
          <a:bodyPr wrap="square" rtlCol="0">
            <a:spAutoFit/>
          </a:bodyPr>
          <a:lstStyle/>
          <a:p>
            <a:pPr algn="ctr"/>
            <a:r>
              <a:rPr kumimoji="1" lang="ja-JP" altLang="en-US" sz="1400"/>
              <a:t>大町市</a:t>
            </a:r>
          </a:p>
        </p:txBody>
      </p:sp>
      <p:sp>
        <p:nvSpPr>
          <p:cNvPr id="21" name="円/楕円 20">
            <a:extLst>
              <a:ext uri="{FF2B5EF4-FFF2-40B4-BE49-F238E27FC236}">
                <a16:creationId xmlns:a16="http://schemas.microsoft.com/office/drawing/2014/main" id="{1EECFD75-8AD7-5042-3C30-53C3E01EC5D5}"/>
              </a:ext>
            </a:extLst>
          </p:cNvPr>
          <p:cNvSpPr/>
          <p:nvPr/>
        </p:nvSpPr>
        <p:spPr>
          <a:xfrm>
            <a:off x="8078853" y="468218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D842265-D701-5A8F-7C10-83D1CC991539}"/>
              </a:ext>
            </a:extLst>
          </p:cNvPr>
          <p:cNvSpPr txBox="1"/>
          <p:nvPr/>
        </p:nvSpPr>
        <p:spPr>
          <a:xfrm>
            <a:off x="7603866" y="5182278"/>
            <a:ext cx="1112603" cy="307777"/>
          </a:xfrm>
          <a:prstGeom prst="rect">
            <a:avLst/>
          </a:prstGeom>
          <a:noFill/>
        </p:spPr>
        <p:txBody>
          <a:bodyPr wrap="square" rtlCol="0">
            <a:spAutoFit/>
          </a:bodyPr>
          <a:lstStyle/>
          <a:p>
            <a:pPr algn="ctr"/>
            <a:r>
              <a:rPr kumimoji="1" lang="ja-JP" altLang="en-US" sz="1400"/>
              <a:t>下條村</a:t>
            </a:r>
          </a:p>
        </p:txBody>
      </p:sp>
      <p:cxnSp>
        <p:nvCxnSpPr>
          <p:cNvPr id="24" name="直線コネクタ 23">
            <a:extLst>
              <a:ext uri="{FF2B5EF4-FFF2-40B4-BE49-F238E27FC236}">
                <a16:creationId xmlns:a16="http://schemas.microsoft.com/office/drawing/2014/main" id="{3F636071-0AE3-1A2E-3858-B87DF702C38B}"/>
              </a:ext>
            </a:extLst>
          </p:cNvPr>
          <p:cNvCxnSpPr>
            <a:cxnSpLocks/>
          </p:cNvCxnSpPr>
          <p:nvPr/>
        </p:nvCxnSpPr>
        <p:spPr>
          <a:xfrm>
            <a:off x="8146738" y="2490449"/>
            <a:ext cx="156481" cy="130971"/>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A89D8588-8675-72CB-AF75-4017CACFCE84}"/>
              </a:ext>
            </a:extLst>
          </p:cNvPr>
          <p:cNvCxnSpPr>
            <a:cxnSpLocks/>
          </p:cNvCxnSpPr>
          <p:nvPr/>
        </p:nvCxnSpPr>
        <p:spPr>
          <a:xfrm flipH="1" flipV="1">
            <a:off x="8078853" y="2830413"/>
            <a:ext cx="140582" cy="39281"/>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線コネクタ 28">
            <a:extLst>
              <a:ext uri="{FF2B5EF4-FFF2-40B4-BE49-F238E27FC236}">
                <a16:creationId xmlns:a16="http://schemas.microsoft.com/office/drawing/2014/main" id="{FED1A3FA-5505-7829-EC1F-3C829521E4D2}"/>
              </a:ext>
            </a:extLst>
          </p:cNvPr>
          <p:cNvCxnSpPr>
            <a:cxnSpLocks/>
            <a:stCxn id="17" idx="0"/>
          </p:cNvCxnSpPr>
          <p:nvPr/>
        </p:nvCxnSpPr>
        <p:spPr>
          <a:xfrm flipH="1" flipV="1">
            <a:off x="8803779" y="2084969"/>
            <a:ext cx="36633" cy="421574"/>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直線コネクタ 30">
            <a:extLst>
              <a:ext uri="{FF2B5EF4-FFF2-40B4-BE49-F238E27FC236}">
                <a16:creationId xmlns:a16="http://schemas.microsoft.com/office/drawing/2014/main" id="{71FA81DF-19FF-D8C5-D03B-9C9FAA8612C8}"/>
              </a:ext>
            </a:extLst>
          </p:cNvPr>
          <p:cNvCxnSpPr>
            <a:cxnSpLocks/>
            <a:stCxn id="15" idx="6"/>
          </p:cNvCxnSpPr>
          <p:nvPr/>
        </p:nvCxnSpPr>
        <p:spPr>
          <a:xfrm flipV="1">
            <a:off x="8976183" y="3053443"/>
            <a:ext cx="432509" cy="10094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直線コネクタ 32">
            <a:extLst>
              <a:ext uri="{FF2B5EF4-FFF2-40B4-BE49-F238E27FC236}">
                <a16:creationId xmlns:a16="http://schemas.microsoft.com/office/drawing/2014/main" id="{4EB8D69A-1C0B-915E-19F5-14289C6F8D9B}"/>
              </a:ext>
            </a:extLst>
          </p:cNvPr>
          <p:cNvCxnSpPr>
            <a:cxnSpLocks/>
          </p:cNvCxnSpPr>
          <p:nvPr/>
        </p:nvCxnSpPr>
        <p:spPr>
          <a:xfrm>
            <a:off x="8744982" y="3798717"/>
            <a:ext cx="447455" cy="406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直線コネクタ 34">
            <a:extLst>
              <a:ext uri="{FF2B5EF4-FFF2-40B4-BE49-F238E27FC236}">
                <a16:creationId xmlns:a16="http://schemas.microsoft.com/office/drawing/2014/main" id="{3242D3E6-53D7-F51C-5FBE-033B5E8F7720}"/>
              </a:ext>
            </a:extLst>
          </p:cNvPr>
          <p:cNvCxnSpPr>
            <a:cxnSpLocks/>
          </p:cNvCxnSpPr>
          <p:nvPr/>
        </p:nvCxnSpPr>
        <p:spPr>
          <a:xfrm>
            <a:off x="8492741" y="4521606"/>
            <a:ext cx="366009" cy="328191"/>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直線コネクタ 36">
            <a:extLst>
              <a:ext uri="{FF2B5EF4-FFF2-40B4-BE49-F238E27FC236}">
                <a16:creationId xmlns:a16="http://schemas.microsoft.com/office/drawing/2014/main" id="{267FAE3C-91B7-C301-1B06-DB58F90900F6}"/>
              </a:ext>
            </a:extLst>
          </p:cNvPr>
          <p:cNvCxnSpPr>
            <a:cxnSpLocks/>
            <a:endCxn id="22" idx="0"/>
          </p:cNvCxnSpPr>
          <p:nvPr/>
        </p:nvCxnSpPr>
        <p:spPr>
          <a:xfrm>
            <a:off x="8146738" y="4775417"/>
            <a:ext cx="13430" cy="406861"/>
          </a:xfrm>
          <a:prstGeom prst="line">
            <a:avLst/>
          </a:prstGeom>
        </p:spPr>
        <p:style>
          <a:lnRef idx="1">
            <a:schemeClr val="accent6"/>
          </a:lnRef>
          <a:fillRef idx="0">
            <a:schemeClr val="accent6"/>
          </a:fillRef>
          <a:effectRef idx="0">
            <a:schemeClr val="accent6"/>
          </a:effectRef>
          <a:fontRef idx="minor">
            <a:schemeClr val="tx1"/>
          </a:fontRef>
        </p:style>
      </p:cxnSp>
      <p:sp>
        <p:nvSpPr>
          <p:cNvPr id="3" name="コンテンツ プレースホルダー 1">
            <a:extLst>
              <a:ext uri="{FF2B5EF4-FFF2-40B4-BE49-F238E27FC236}">
                <a16:creationId xmlns:a16="http://schemas.microsoft.com/office/drawing/2014/main" id="{395DB09A-1C9D-4510-0304-76997076AADB}"/>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　プロジェクト紹介</a:t>
            </a:r>
          </a:p>
        </p:txBody>
      </p:sp>
      <p:sp>
        <p:nvSpPr>
          <p:cNvPr id="6" name="フッター プレースホルダー 2">
            <a:extLst>
              <a:ext uri="{FF2B5EF4-FFF2-40B4-BE49-F238E27FC236}">
                <a16:creationId xmlns:a16="http://schemas.microsoft.com/office/drawing/2014/main" id="{87E6B8A6-EE7E-37AE-172C-B17AF8E6484B}"/>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Tree>
    <p:extLst>
      <p:ext uri="{BB962C8B-B14F-4D97-AF65-F5344CB8AC3E}">
        <p14:creationId xmlns:p14="http://schemas.microsoft.com/office/powerpoint/2010/main" val="292682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48378" y="6419271"/>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a:p>
        </p:txBody>
      </p:sp>
      <p:sp>
        <p:nvSpPr>
          <p:cNvPr id="3" name="フッター プレースホルダー 2">
            <a:extLst>
              <a:ext uri="{FF2B5EF4-FFF2-40B4-BE49-F238E27FC236}">
                <a16:creationId xmlns:a16="http://schemas.microsoft.com/office/drawing/2014/main" id="{F8FCB582-ADB3-3FFC-1E6D-B79E50115632}"/>
              </a:ext>
            </a:extLst>
          </p:cNvPr>
          <p:cNvSpPr>
            <a:spLocks noGrp="1"/>
          </p:cNvSpPr>
          <p:nvPr>
            <p:ph type="ftr" sz="quarter" idx="12"/>
          </p:nvPr>
        </p:nvSpPr>
        <p:spPr/>
        <p:txBody>
          <a:bodyPr/>
          <a:lstStyle/>
          <a:p>
            <a:r>
              <a:rPr lang="en-GB" altLang="en-GB"/>
              <a:t>Copyright © 2023 Publink inc.</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00125" y="166082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86540" y="1134911"/>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l" fontAlgn="base"/>
            <a:r>
              <a:rPr lang="ja-JP" altLang="en-US" sz="1200" b="0" i="0">
                <a:solidFill>
                  <a:srgbClr val="000000"/>
                </a:solidFill>
                <a:effectLst/>
                <a:latin typeface="Yu Gothic UI" panose="020B0500000000000000" pitchFamily="50" charset="-128"/>
                <a:ea typeface="Yu Gothic UI" panose="020B0500000000000000" pitchFamily="50" charset="-128"/>
              </a:rPr>
              <a:t>令和</a:t>
            </a:r>
            <a:r>
              <a:rPr lang="en-US" altLang="ja-JP" sz="1200" b="0" i="0">
                <a:solidFill>
                  <a:srgbClr val="000000"/>
                </a:solidFill>
                <a:effectLst/>
                <a:latin typeface="Yu Gothic UI" panose="020B0500000000000000" pitchFamily="50" charset="-128"/>
                <a:ea typeface="Yu Gothic UI" panose="020B0500000000000000" pitchFamily="50" charset="-128"/>
              </a:rPr>
              <a:t>4</a:t>
            </a:r>
            <a:r>
              <a:rPr lang="ja-JP" altLang="en-US" sz="1200" b="0" i="0">
                <a:solidFill>
                  <a:srgbClr val="000000"/>
                </a:solidFill>
                <a:effectLst/>
                <a:latin typeface="Yu Gothic UI" panose="020B0500000000000000" pitchFamily="50" charset="-128"/>
                <a:ea typeface="Yu Gothic UI" panose="020B0500000000000000" pitchFamily="50" charset="-128"/>
              </a:rPr>
              <a:t>年度「地域・企業共生型ビジネス導入・創業促進事業 </a:t>
            </a:r>
            <a:r>
              <a:rPr lang="en-US" altLang="ja-JP" sz="1200" b="0" i="0">
                <a:solidFill>
                  <a:srgbClr val="000000"/>
                </a:solidFill>
                <a:effectLst/>
                <a:latin typeface="Yu Gothic UI" panose="020B0500000000000000" pitchFamily="50" charset="-128"/>
                <a:ea typeface="Yu Gothic UI" panose="020B0500000000000000" pitchFamily="50" charset="-128"/>
              </a:rPr>
              <a:t>(</a:t>
            </a:r>
            <a:r>
              <a:rPr lang="ja-JP" altLang="en-US" sz="1200" b="0" i="0">
                <a:solidFill>
                  <a:srgbClr val="000000"/>
                </a:solidFill>
                <a:effectLst/>
                <a:latin typeface="Yu Gothic UI" panose="020B0500000000000000" pitchFamily="50" charset="-128"/>
                <a:ea typeface="Yu Gothic UI" panose="020B0500000000000000" pitchFamily="50" charset="-128"/>
              </a:rPr>
              <a:t>地域・社会課題の発掘と解決に向けたマッチング</a:t>
            </a:r>
            <a:r>
              <a:rPr lang="en-US" altLang="ja-JP" sz="1200" b="0" i="0">
                <a:solidFill>
                  <a:srgbClr val="000000"/>
                </a:solidFill>
                <a:effectLst/>
                <a:latin typeface="Yu Gothic UI" panose="020B0500000000000000" pitchFamily="50" charset="-128"/>
                <a:ea typeface="Yu Gothic UI" panose="020B0500000000000000" pitchFamily="50" charset="-128"/>
              </a:rPr>
              <a:t>) </a:t>
            </a:r>
            <a:r>
              <a:rPr lang="ja-JP" altLang="en-US" sz="1200" b="0" i="0">
                <a:solidFill>
                  <a:srgbClr val="000000"/>
                </a:solidFill>
                <a:effectLst/>
                <a:latin typeface="Yu Gothic UI" panose="020B0500000000000000" pitchFamily="50" charset="-128"/>
                <a:ea typeface="Yu Gothic UI" panose="020B0500000000000000" pitchFamily="50" charset="-128"/>
              </a:rPr>
              <a:t>」（経済産業省）</a:t>
            </a: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78469" y="1135818"/>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375068" y="1804368"/>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98502" y="2018263"/>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b="0"/>
              <a:t>(A) </a:t>
            </a:r>
            <a:r>
              <a:rPr lang="ja-JP" altLang="en-US" sz="1200" b="0"/>
              <a:t>目的</a:t>
            </a:r>
            <a:endParaRPr lang="en-US" altLang="ja-JP" sz="1200" b="0"/>
          </a:p>
          <a:p>
            <a:r>
              <a:rPr lang="ja-JP" altLang="en-US" sz="1200" b="0" i="0">
                <a:solidFill>
                  <a:srgbClr val="000000"/>
                </a:solidFill>
                <a:effectLst/>
                <a:latin typeface="Yu Gothic UI" panose="020B0500000000000000" pitchFamily="50" charset="-128"/>
                <a:ea typeface="Yu Gothic UI" panose="020B0500000000000000" pitchFamily="50" charset="-128"/>
              </a:rPr>
              <a:t>地方自治体が抱える地域・社会課題の分析・整理を行うとともに、官民共創ノウハウを地方自治体に伝えつつ、地方自治体が解決を目指す地域・社会課題と地域・社会課題解決をビジネスチャンスとして捉える地域内外のベンチャー企業・中小企業及び大企業等とのマッチングを行い、新たなビジネスモデル開発、連携体制の構築を行う。</a:t>
            </a:r>
          </a:p>
          <a:p>
            <a:endParaRPr lang="en-US" altLang="ja-JP" sz="1200" b="0"/>
          </a:p>
          <a:p>
            <a:r>
              <a:rPr lang="en-US" altLang="ja-JP" sz="1200" b="0"/>
              <a:t>(B) </a:t>
            </a:r>
            <a:r>
              <a:rPr lang="ja-JP" altLang="en-US" sz="1200" b="0"/>
              <a:t>実施事項</a:t>
            </a:r>
            <a:endParaRPr lang="en-US" altLang="ja-JP" sz="1200" b="0"/>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連携経済産業局（関東経済産業局）との事業設計</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解決したい地域・社会課題を有する地方自治体との面談・課題設定支援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リバースピッチの企画運営</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企業募集・マッチング</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地域課題解決型官民共創プロジェクトの伴走支援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en-US" altLang="ja-JP" sz="1200" b="0" i="0">
                <a:solidFill>
                  <a:srgbClr val="000000"/>
                </a:solidFill>
                <a:effectLst/>
                <a:latin typeface="Yu Gothic UI" panose="020B0500000000000000" pitchFamily="50" charset="-128"/>
                <a:ea typeface="Yu Gothic UI" panose="020B0500000000000000" pitchFamily="50" charset="-128"/>
              </a:rPr>
              <a:t>Demo Day</a:t>
            </a:r>
            <a:r>
              <a:rPr lang="ja-JP" altLang="en-US" sz="1200" b="0" i="0">
                <a:solidFill>
                  <a:srgbClr val="000000"/>
                </a:solidFill>
                <a:effectLst/>
                <a:latin typeface="Yu Gothic UI" panose="020B0500000000000000" pitchFamily="50" charset="-128"/>
                <a:ea typeface="Yu Gothic UI" panose="020B0500000000000000" pitchFamily="50" charset="-128"/>
              </a:rPr>
              <a:t>の企画運営</a:t>
            </a:r>
          </a:p>
          <a:p>
            <a:endParaRPr lang="en-US" altLang="ja-JP" sz="1200" b="0"/>
          </a:p>
          <a:p>
            <a:r>
              <a:rPr lang="en-US" altLang="ja-JP" sz="1200" b="0"/>
              <a:t>(C) </a:t>
            </a:r>
            <a:r>
              <a:rPr lang="ja-JP" altLang="en-US" sz="1200" b="0"/>
              <a:t>成果</a:t>
            </a:r>
            <a:endParaRPr lang="en-US" altLang="ja-JP" sz="1200" b="0"/>
          </a:p>
          <a:p>
            <a:pPr marL="171450" indent="-171450">
              <a:buClr>
                <a:schemeClr val="tx1"/>
              </a:buClr>
              <a:buFont typeface="Arial" panose="020B0604020202020204" pitchFamily="34" charset="0"/>
              <a:buChar char="•"/>
            </a:pPr>
            <a:r>
              <a:rPr lang="ja-JP" altLang="en-US" sz="1200" b="0">
                <a:solidFill>
                  <a:srgbClr val="000000"/>
                </a:solidFill>
                <a:latin typeface="Yu Gothic UI" panose="020B0500000000000000" pitchFamily="50" charset="-128"/>
                <a:ea typeface="Yu Gothic UI" panose="020B0500000000000000" pitchFamily="50" charset="-128"/>
              </a:rPr>
              <a:t>地域課題を提示する地方自治体として、</a:t>
            </a:r>
            <a:r>
              <a:rPr lang="ja-JP" altLang="en-US" sz="1200" b="0" i="0">
                <a:solidFill>
                  <a:srgbClr val="000000"/>
                </a:solidFill>
                <a:effectLst/>
                <a:latin typeface="Yu Gothic UI" panose="020B0500000000000000" pitchFamily="50" charset="-128"/>
                <a:ea typeface="Yu Gothic UI" panose="020B0500000000000000" pitchFamily="50" charset="-128"/>
              </a:rPr>
              <a:t>茨城県つくば市、茨城県かすみがうら市、</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千葉県市原市という規模もポテンシャルも多様な魅力ある市町村が参加</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171450" indent="-171450">
              <a:buClr>
                <a:schemeClr val="tx1"/>
              </a:buClr>
              <a:buFont typeface="Arial" panose="020B0604020202020204" pitchFamily="34" charset="0"/>
              <a:buChar char="•"/>
            </a:pPr>
            <a:r>
              <a:rPr lang="ja-JP" altLang="en-US" sz="1200" b="0" i="0">
                <a:solidFill>
                  <a:srgbClr val="000000"/>
                </a:solidFill>
                <a:effectLst/>
                <a:latin typeface="Yu Gothic UI" panose="020B0500000000000000" pitchFamily="50" charset="-128"/>
                <a:ea typeface="Yu Gothic UI" panose="020B0500000000000000" pitchFamily="50" charset="-128"/>
              </a:rPr>
              <a:t>官民共に質の高いマッチング・伴走支援に成功</a:t>
            </a:r>
            <a:br>
              <a:rPr lang="en-US" altLang="ja-JP" sz="1200" b="0">
                <a:solidFill>
                  <a:srgbClr val="000000"/>
                </a:solidFill>
                <a:latin typeface="Yu Gothic UI" panose="020B0500000000000000" pitchFamily="50" charset="-128"/>
                <a:ea typeface="Yu Gothic UI" panose="020B0500000000000000" pitchFamily="50" charset="-128"/>
              </a:rPr>
            </a:br>
            <a:r>
              <a:rPr lang="en-US" altLang="ja-JP" sz="1200" b="0" i="0">
                <a:solidFill>
                  <a:srgbClr val="000000"/>
                </a:solidFill>
                <a:effectLst/>
                <a:latin typeface="Yu Gothic UI" panose="020B0500000000000000" pitchFamily="50" charset="-128"/>
                <a:ea typeface="Yu Gothic UI" panose="020B0500000000000000" pitchFamily="50" charset="-128"/>
              </a:rPr>
              <a:t>※3</a:t>
            </a:r>
            <a:r>
              <a:rPr lang="ja-JP" altLang="en-US" sz="1200" b="0" i="0">
                <a:solidFill>
                  <a:srgbClr val="000000"/>
                </a:solidFill>
                <a:effectLst/>
                <a:latin typeface="Yu Gothic UI" panose="020B0500000000000000" pitchFamily="50" charset="-128"/>
                <a:ea typeface="Yu Gothic UI" panose="020B0500000000000000" pitchFamily="50" charset="-128"/>
              </a:rPr>
              <a:t>件中</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件は翌年度からの連携事業が具体化し、自治体側で来期予算を確保・</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企業側で拠点設置を確約したほか、</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件で同様の動き・自治体側で庁内調整中</a:t>
            </a:r>
          </a:p>
          <a:p>
            <a:endParaRPr lang="ja-JP" altLang="en-US" sz="1200" b="0"/>
          </a:p>
        </p:txBody>
      </p:sp>
      <p:sp>
        <p:nvSpPr>
          <p:cNvPr id="7" name="コンテンツ プレースホルダー 7">
            <a:extLst>
              <a:ext uri="{FF2B5EF4-FFF2-40B4-BE49-F238E27FC236}">
                <a16:creationId xmlns:a16="http://schemas.microsoft.com/office/drawing/2014/main" id="{7CD0E8C4-9077-40EC-5E37-8065933D00C1}"/>
              </a:ext>
            </a:extLst>
          </p:cNvPr>
          <p:cNvSpPr txBox="1">
            <a:spLocks/>
          </p:cNvSpPr>
          <p:nvPr/>
        </p:nvSpPr>
        <p:spPr>
          <a:xfrm>
            <a:off x="5867027" y="2783470"/>
            <a:ext cx="359051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200" b="0"/>
              <a:t>参考：採択企業</a:t>
            </a:r>
          </a:p>
        </p:txBody>
      </p:sp>
      <p:sp>
        <p:nvSpPr>
          <p:cNvPr id="18" name="コンテンツ プレースホルダー 7">
            <a:extLst>
              <a:ext uri="{FF2B5EF4-FFF2-40B4-BE49-F238E27FC236}">
                <a16:creationId xmlns:a16="http://schemas.microsoft.com/office/drawing/2014/main" id="{74657B8D-7AB1-EBBF-2D31-DDCAFCF3760C}"/>
              </a:ext>
            </a:extLst>
          </p:cNvPr>
          <p:cNvSpPr txBox="1">
            <a:spLocks/>
          </p:cNvSpPr>
          <p:nvPr/>
        </p:nvSpPr>
        <p:spPr>
          <a:xfrm>
            <a:off x="5867028" y="3088596"/>
            <a:ext cx="3567082" cy="1413523"/>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000"/>
              <a:t>dot button company</a:t>
            </a:r>
            <a:r>
              <a:rPr lang="ja-JP" altLang="en-US" sz="1000"/>
              <a:t>株式会社</a:t>
            </a:r>
          </a:p>
          <a:p>
            <a:r>
              <a:rPr lang="ja-JP" altLang="en-US" sz="1000" b="0"/>
              <a:t>中屋祐輔氏を代表に「体験を開発するクリエイティブ・スタジオ」として活動。ヒト・モノ・コトをつなげ、今までにありそうでなかった体験やものを生み出し続けている。これまでの取り組みとして、北海道の”挑戦者”と”応援者”をつなぐ「ほっとけないどうプロジェクト」。社会や地域、ビジネスの課題を出発点に、さまざまな“世田谷発のアイデア”をカタチにしていくプラットフォーム「</a:t>
            </a:r>
            <a:r>
              <a:rPr lang="en-US" altLang="ja-JP" sz="1000" b="0"/>
              <a:t>SETAGAYA PORT</a:t>
            </a:r>
            <a:r>
              <a:rPr lang="ja-JP" altLang="en-US" sz="1000" b="0"/>
              <a:t>」などがある。</a:t>
            </a:r>
          </a:p>
        </p:txBody>
      </p:sp>
      <p:sp>
        <p:nvSpPr>
          <p:cNvPr id="19" name="コンテンツ プレースホルダー 7">
            <a:extLst>
              <a:ext uri="{FF2B5EF4-FFF2-40B4-BE49-F238E27FC236}">
                <a16:creationId xmlns:a16="http://schemas.microsoft.com/office/drawing/2014/main" id="{7F55F0BD-A157-9B05-8688-A47D06423EB6}"/>
              </a:ext>
            </a:extLst>
          </p:cNvPr>
          <p:cNvSpPr txBox="1">
            <a:spLocks/>
          </p:cNvSpPr>
          <p:nvPr/>
        </p:nvSpPr>
        <p:spPr>
          <a:xfrm>
            <a:off x="5867027" y="4643832"/>
            <a:ext cx="3567082" cy="1505672"/>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a:t>株式会社</a:t>
            </a:r>
            <a:r>
              <a:rPr lang="en-US" altLang="ja-JP" sz="1000"/>
              <a:t>CASE</a:t>
            </a:r>
            <a:endParaRPr lang="ja-JP" altLang="en-US" sz="1000"/>
          </a:p>
          <a:p>
            <a:r>
              <a:rPr lang="ja-JP" altLang="en-US" sz="1000" b="0"/>
              <a:t>総務省地域力創造アドバイザーである代表の近藤威志氏を中心に「地域で自走する事業づくり」に取り組む。何よりも大切にするのは、世代を越えた文化を越えた人と人との関わり合いにより人々が活き活きと生きていく暮らしを実現すること。全国のお困りの空き家を引き受け、地域全体を</a:t>
            </a:r>
            <a:r>
              <a:rPr lang="en-US" altLang="ja-JP" sz="1000" b="0"/>
              <a:t>100LDK</a:t>
            </a:r>
            <a:r>
              <a:rPr lang="ja-JP" altLang="en-US" sz="1000" b="0"/>
              <a:t>のように見立てながら地域で暮らすという、地域コミュニティの再構築を目指す。</a:t>
            </a:r>
            <a:r>
              <a:rPr lang="en-US" altLang="ja-JP" sz="1000" b="0"/>
              <a:t>2023</a:t>
            </a:r>
            <a:r>
              <a:rPr lang="ja-JP" altLang="en-US" sz="1000" b="0"/>
              <a:t>年新たに地域課題解決型ソーシャルベンチャーを設立。</a:t>
            </a:r>
          </a:p>
        </p:txBody>
      </p:sp>
      <p:sp>
        <p:nvSpPr>
          <p:cNvPr id="10" name="スライド番号プレースホルダー 9">
            <a:extLst>
              <a:ext uri="{FF2B5EF4-FFF2-40B4-BE49-F238E27FC236}">
                <a16:creationId xmlns:a16="http://schemas.microsoft.com/office/drawing/2014/main" id="{E3E42B2A-42F1-4C3E-86E1-EB8837B49670}"/>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10</a:t>
            </a:fld>
            <a:endParaRPr kumimoji="1" lang="ja-JP" altLang="en-US"/>
          </a:p>
        </p:txBody>
      </p:sp>
      <p:sp>
        <p:nvSpPr>
          <p:cNvPr id="12" name="コンテンツ プレースホルダー 1">
            <a:extLst>
              <a:ext uri="{FF2B5EF4-FFF2-40B4-BE49-F238E27FC236}">
                <a16:creationId xmlns:a16="http://schemas.microsoft.com/office/drawing/2014/main" id="{095BF51C-1918-2854-B853-6676F765FED3}"/>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地域・企業共生型ビジネス導入・創業促進事業について</a:t>
            </a:r>
          </a:p>
        </p:txBody>
      </p:sp>
      <p:sp>
        <p:nvSpPr>
          <p:cNvPr id="16" name="テキスト ボックス 15">
            <a:extLst>
              <a:ext uri="{FF2B5EF4-FFF2-40B4-BE49-F238E27FC236}">
                <a16:creationId xmlns:a16="http://schemas.microsoft.com/office/drawing/2014/main" id="{3A657840-590F-63E4-AF60-FD88E379F878}"/>
              </a:ext>
            </a:extLst>
          </p:cNvPr>
          <p:cNvSpPr txBox="1"/>
          <p:nvPr/>
        </p:nvSpPr>
        <p:spPr>
          <a:xfrm>
            <a:off x="348369" y="1986930"/>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4F8F39BB-CABB-D7AA-6C02-2094E3A04008}"/>
              </a:ext>
            </a:extLst>
          </p:cNvPr>
          <p:cNvSpPr txBox="1"/>
          <p:nvPr/>
        </p:nvSpPr>
        <p:spPr>
          <a:xfrm>
            <a:off x="348369" y="2974356"/>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0EA9A990-ACD2-C0A9-A030-CA519DEC7AE9}"/>
              </a:ext>
            </a:extLst>
          </p:cNvPr>
          <p:cNvSpPr txBox="1"/>
          <p:nvPr/>
        </p:nvSpPr>
        <p:spPr>
          <a:xfrm>
            <a:off x="348371" y="4745296"/>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481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graphicFrame>
        <p:nvGraphicFramePr>
          <p:cNvPr id="3" name="表 2">
            <a:extLst>
              <a:ext uri="{FF2B5EF4-FFF2-40B4-BE49-F238E27FC236}">
                <a16:creationId xmlns:a16="http://schemas.microsoft.com/office/drawing/2014/main" id="{F207AA56-D2B9-9EFB-2028-2FED1DD5FCA4}"/>
              </a:ext>
            </a:extLst>
          </p:cNvPr>
          <p:cNvGraphicFramePr>
            <a:graphicFrameLocks noGrp="1"/>
          </p:cNvGraphicFramePr>
          <p:nvPr>
            <p:extLst>
              <p:ext uri="{D42A27DB-BD31-4B8C-83A1-F6EECF244321}">
                <p14:modId xmlns:p14="http://schemas.microsoft.com/office/powerpoint/2010/main" val="2258797007"/>
              </p:ext>
            </p:extLst>
          </p:nvPr>
        </p:nvGraphicFramePr>
        <p:xfrm>
          <a:off x="318654" y="930203"/>
          <a:ext cx="9268691" cy="5437129"/>
        </p:xfrm>
        <a:graphic>
          <a:graphicData uri="http://schemas.openxmlformats.org/drawingml/2006/table">
            <a:tbl>
              <a:tblPr/>
              <a:tblGrid>
                <a:gridCol w="891966">
                  <a:extLst>
                    <a:ext uri="{9D8B030D-6E8A-4147-A177-3AD203B41FA5}">
                      <a16:colId xmlns:a16="http://schemas.microsoft.com/office/drawing/2014/main" val="1825720359"/>
                    </a:ext>
                  </a:extLst>
                </a:gridCol>
                <a:gridCol w="2520773">
                  <a:extLst>
                    <a:ext uri="{9D8B030D-6E8A-4147-A177-3AD203B41FA5}">
                      <a16:colId xmlns:a16="http://schemas.microsoft.com/office/drawing/2014/main" val="3904227857"/>
                    </a:ext>
                  </a:extLst>
                </a:gridCol>
                <a:gridCol w="2404430">
                  <a:extLst>
                    <a:ext uri="{9D8B030D-6E8A-4147-A177-3AD203B41FA5}">
                      <a16:colId xmlns:a16="http://schemas.microsoft.com/office/drawing/2014/main" val="160580920"/>
                    </a:ext>
                  </a:extLst>
                </a:gridCol>
                <a:gridCol w="1279778">
                  <a:extLst>
                    <a:ext uri="{9D8B030D-6E8A-4147-A177-3AD203B41FA5}">
                      <a16:colId xmlns:a16="http://schemas.microsoft.com/office/drawing/2014/main" val="592248983"/>
                    </a:ext>
                  </a:extLst>
                </a:gridCol>
                <a:gridCol w="2171744">
                  <a:extLst>
                    <a:ext uri="{9D8B030D-6E8A-4147-A177-3AD203B41FA5}">
                      <a16:colId xmlns:a16="http://schemas.microsoft.com/office/drawing/2014/main" val="4164395642"/>
                    </a:ext>
                  </a:extLst>
                </a:gridCol>
              </a:tblGrid>
              <a:tr h="501778">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契約年月</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案件名</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a:effectLst/>
                          <a:latin typeface="Yu Gothic UI" panose="020B0500000000000000" pitchFamily="34" charset="-128"/>
                          <a:ea typeface="Yu Gothic UI" panose="020B0500000000000000" pitchFamily="34" charset="-128"/>
                        </a:rPr>
                        <a:t> </a:t>
                      </a: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内容</a:t>
                      </a:r>
                      <a:endParaRPr lang="ja-JP" altLang="en-US" sz="10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発注者</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契約形態</a:t>
                      </a:r>
                      <a:endParaRPr lang="ja-JP" altLang="en-US" sz="1800">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extLst>
                  <a:ext uri="{0D108BD9-81ED-4DB2-BD59-A6C34878D82A}">
                    <a16:rowId xmlns:a16="http://schemas.microsoft.com/office/drawing/2014/main" val="3228393501"/>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小規模事業者等人材・支援人材育成事業</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サービス事業者の出向人材育成、地域での武者修行</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サービス政策課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日本生産性本部からの外注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287159113"/>
                  </a:ext>
                </a:extLst>
              </a:tr>
              <a:tr h="556884">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産学連携サービス経営人材育成事業</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大学でのサービス経営人材向けプログラムの横断連携、評価の検討</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サービス政策課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日本生産性本部からの外注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266651463"/>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グローバル・ベンチャー・エコシステム連携加速化事業費補助金 </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スタートアップファクトリー構築事業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ものづくり系ベンチャーと工場現場との連携支援</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情報経済課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株式会社リンカーズからの外注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337545521"/>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内閣府オープンイノベーションチャレンジ</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自治体向けオープンイノベーションチャレンジの企画設計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　政策統括官 </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科学技術・イノベーション担当</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 </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付</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日本総合研究所からの再委託</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69919055"/>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経営デザインシートリデザインコンペディション</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内閣府経営デザインシートのリデザイン学生コンペの推進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知的財産戦略</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推進事務局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再委託ではなく、株式会社ビビビットとの業務委託契約の中で実施。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00439709"/>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中小企業知的財産活動支援事業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地域中小企業知的財産支 援力強化事業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医療機関における現場改善と知財プラットフォームの推進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近畿経済産業局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NPO</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法人まもるをまもるからの外注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719057043"/>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大企業人材等新規事業創造支援事業（大企業等コミュニティ開拓業務）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官民共創による大企業のイノベーション支援</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産業創造課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PwC</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からの再委託</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939414767"/>
                  </a:ext>
                </a:extLst>
              </a:tr>
              <a:tr h="556884">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研究支援サービス・パートナーシップ認定制度のイベントにおける支援業務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研究支援サービスを行う事業者と、大学や研究機関との橋渡しイベント実施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文部科学省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企画評価課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文部科学省との契約（少額随契）</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52947355"/>
                  </a:ext>
                </a:extLst>
              </a:tr>
              <a:tr h="556884">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年度オープンイノベーションの推進に関する調査</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内閣府オープンイノベーションチャレンジの企画・実施、日本オープンイノベーション大賞の有識者委員会運営等</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科学技術・イノベーション担当</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840355081"/>
                  </a:ext>
                </a:extLst>
              </a:tr>
            </a:tbl>
          </a:graphicData>
        </a:graphic>
      </p:graphicFrame>
      <p:sp>
        <p:nvSpPr>
          <p:cNvPr id="5" name="コンテンツ プレースホルダー 1">
            <a:extLst>
              <a:ext uri="{FF2B5EF4-FFF2-40B4-BE49-F238E27FC236}">
                <a16:creationId xmlns:a16="http://schemas.microsoft.com/office/drawing/2014/main" id="{E231FD3C-B464-94FC-FA9B-509213542578}"/>
              </a:ext>
            </a:extLst>
          </p:cNvPr>
          <p:cNvSpPr txBox="1">
            <a:spLocks/>
          </p:cNvSpPr>
          <p:nvPr/>
        </p:nvSpPr>
        <p:spPr>
          <a:xfrm>
            <a:off x="199250" y="151294"/>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行政案件の実績</a:t>
            </a:r>
          </a:p>
        </p:txBody>
      </p:sp>
      <p:sp>
        <p:nvSpPr>
          <p:cNvPr id="7" name="フッター プレースホルダー 6">
            <a:extLst>
              <a:ext uri="{FF2B5EF4-FFF2-40B4-BE49-F238E27FC236}">
                <a16:creationId xmlns:a16="http://schemas.microsoft.com/office/drawing/2014/main" id="{16CD2861-5966-E4D5-BD07-E017634A8B4B}"/>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DCF61BA7-EAC9-A163-9204-B60B15CD7762}"/>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11</a:t>
            </a:fld>
            <a:endParaRPr kumimoji="1" lang="ja-JP" altLang="en-US"/>
          </a:p>
        </p:txBody>
      </p:sp>
    </p:spTree>
    <p:extLst>
      <p:ext uri="{BB962C8B-B14F-4D97-AF65-F5344CB8AC3E}">
        <p14:creationId xmlns:p14="http://schemas.microsoft.com/office/powerpoint/2010/main" val="318101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graphicFrame>
        <p:nvGraphicFramePr>
          <p:cNvPr id="2" name="表 1">
            <a:extLst>
              <a:ext uri="{FF2B5EF4-FFF2-40B4-BE49-F238E27FC236}">
                <a16:creationId xmlns:a16="http://schemas.microsoft.com/office/drawing/2014/main" id="{D78887AF-FB30-552C-50FC-142FA74D4916}"/>
              </a:ext>
            </a:extLst>
          </p:cNvPr>
          <p:cNvGraphicFramePr>
            <a:graphicFrameLocks noGrp="1" noChangeAspect="1"/>
          </p:cNvGraphicFramePr>
          <p:nvPr>
            <p:extLst>
              <p:ext uri="{D42A27DB-BD31-4B8C-83A1-F6EECF244321}">
                <p14:modId xmlns:p14="http://schemas.microsoft.com/office/powerpoint/2010/main" val="2135640637"/>
              </p:ext>
            </p:extLst>
          </p:nvPr>
        </p:nvGraphicFramePr>
        <p:xfrm>
          <a:off x="323385" y="1095034"/>
          <a:ext cx="9277815" cy="5219716"/>
        </p:xfrm>
        <a:graphic>
          <a:graphicData uri="http://schemas.openxmlformats.org/drawingml/2006/table">
            <a:tbl>
              <a:tblPr/>
              <a:tblGrid>
                <a:gridCol w="892844">
                  <a:extLst>
                    <a:ext uri="{9D8B030D-6E8A-4147-A177-3AD203B41FA5}">
                      <a16:colId xmlns:a16="http://schemas.microsoft.com/office/drawing/2014/main" val="1825720359"/>
                    </a:ext>
                  </a:extLst>
                </a:gridCol>
                <a:gridCol w="2523254">
                  <a:extLst>
                    <a:ext uri="{9D8B030D-6E8A-4147-A177-3AD203B41FA5}">
                      <a16:colId xmlns:a16="http://schemas.microsoft.com/office/drawing/2014/main" val="3904227857"/>
                    </a:ext>
                  </a:extLst>
                </a:gridCol>
                <a:gridCol w="2406797">
                  <a:extLst>
                    <a:ext uri="{9D8B030D-6E8A-4147-A177-3AD203B41FA5}">
                      <a16:colId xmlns:a16="http://schemas.microsoft.com/office/drawing/2014/main" val="160580920"/>
                    </a:ext>
                  </a:extLst>
                </a:gridCol>
                <a:gridCol w="1281037">
                  <a:extLst>
                    <a:ext uri="{9D8B030D-6E8A-4147-A177-3AD203B41FA5}">
                      <a16:colId xmlns:a16="http://schemas.microsoft.com/office/drawing/2014/main" val="592248983"/>
                    </a:ext>
                  </a:extLst>
                </a:gridCol>
                <a:gridCol w="2173883">
                  <a:extLst>
                    <a:ext uri="{9D8B030D-6E8A-4147-A177-3AD203B41FA5}">
                      <a16:colId xmlns:a16="http://schemas.microsoft.com/office/drawing/2014/main" val="4164395642"/>
                    </a:ext>
                  </a:extLst>
                </a:gridCol>
              </a:tblGrid>
              <a:tr h="392126">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契約年月</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案件名</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a:effectLst/>
                          <a:latin typeface="Yu Gothic UI" panose="020B0500000000000000" pitchFamily="34" charset="-128"/>
                          <a:ea typeface="Yu Gothic UI" panose="020B0500000000000000" pitchFamily="34" charset="-128"/>
                        </a:rPr>
                        <a:t> </a:t>
                      </a: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内容</a:t>
                      </a:r>
                      <a:endParaRPr lang="ja-JP" altLang="en-US" sz="10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発注者</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契約形態</a:t>
                      </a:r>
                      <a:endParaRPr lang="ja-JP" altLang="en-US" sz="1800">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extLst>
                  <a:ext uri="{0D108BD9-81ED-4DB2-BD59-A6C34878D82A}">
                    <a16:rowId xmlns:a16="http://schemas.microsoft.com/office/drawing/2014/main" val="3228393501"/>
                  </a:ext>
                </a:extLst>
              </a:tr>
              <a:tr h="435190">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民間企業等での「</a:t>
                      </a:r>
                      <a:r>
                        <a:rPr lang="en"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RESAS</a:t>
                      </a:r>
                      <a:r>
                        <a:rPr lang="ja-JP" alt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の利活用に向けた調査</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RESAS</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のビジネスシーンでの利用のヒアリング調査、レポート作成、プレゼンテーション</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内閣官房 まち・ひと・しごと創生本部事務局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266651463"/>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中小企業支援プラットフォームに係る民間連携事業（ユースケース特定）</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民間事業者を集めたワークショップの企画・実施、個別ヒアリング、中企庁と企業連携のシナリオ作成</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337545521"/>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中小企業支援プラットフォームに係る民間連携事業（データ連携の基本要件整理）</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中企庁と企業の連携データ、フローの整理</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69919055"/>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中小企業庁「ジャパンブランド補助金」</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HP</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構築</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ジャパンブランド補助金の支援パートナーの掲載用</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HP</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の構築、運用保守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00439709"/>
                  </a:ext>
                </a:extLst>
              </a:tr>
              <a:tr h="404822">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年度地域課題解決による企業立地促進事業委託業務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長野県の市町村</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支援を行う「チャレンジナガノ」の企画・実施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719057043"/>
                  </a:ext>
                </a:extLst>
              </a:tr>
              <a:tr h="435190">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地域の脱炭素化に関する予算等説明会</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環境省から全国の自治体へのオンライン説明会の企画・運営</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環境省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ボストンコンサルティンググループからの外注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52947355"/>
                  </a:ext>
                </a:extLst>
              </a:tr>
              <a:tr h="435190">
                <a:tc>
                  <a:txBody>
                    <a:bodyPr/>
                    <a:lstStyle/>
                    <a:p>
                      <a:pPr rtl="0" fontAlgn="ctr">
                        <a:spcBef>
                          <a:spcPts val="0"/>
                        </a:spcBef>
                        <a:spcAft>
                          <a:spcPts val="0"/>
                        </a:spcAft>
                      </a:pP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年度「おためし立地チャレンジナガノ事業委託業務」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長野県の市町村</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支援を行う「チャレンジナガノ」の企画・実施</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長野県庁との契約</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464402600"/>
                  </a:ext>
                </a:extLst>
              </a:tr>
              <a:tr h="435190">
                <a:tc>
                  <a:txBody>
                    <a:bodyPr/>
                    <a:lstStyle/>
                    <a:p>
                      <a:pPr rtl="0" fontAlgn="ctr">
                        <a:spcBef>
                          <a:spcPts val="0"/>
                        </a:spcBef>
                        <a:spcAft>
                          <a:spcPts val="0"/>
                        </a:spcAft>
                      </a:pP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地域・企業共生型ビジネス導入・創業促</a:t>
                      </a:r>
                      <a:b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b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進事業</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関東経済圏内の市町村</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企業のオープンイノベーションの企画・実施</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経済産業省との契約</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77619308"/>
                  </a:ext>
                </a:extLst>
              </a:tr>
              <a:tr h="435190">
                <a:tc>
                  <a:txBody>
                    <a:bodyPr/>
                    <a:lstStyle/>
                    <a:p>
                      <a:pPr rtl="0" fontAlgn="ctr">
                        <a:spcBef>
                          <a:spcPts val="0"/>
                        </a:spcBef>
                        <a:spcAft>
                          <a:spcPts val="0"/>
                        </a:spcAft>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11</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令和４年度経営力再構築伴走支援の普及展開にかかる業務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小企業の経営力を再構築するための伴走支援者のプラットフォームのシステム開発</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日本立地センター</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lvl="0" indent="0" algn="l" defTabSz="49528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345037927"/>
                  </a:ext>
                </a:extLst>
              </a:tr>
              <a:tr h="435190">
                <a:tc>
                  <a:txBody>
                    <a:bodyPr/>
                    <a:lstStyle/>
                    <a:p>
                      <a:pPr rtl="0" fontAlgn="ctr">
                        <a:spcBef>
                          <a:spcPts val="0"/>
                        </a:spcBef>
                        <a:spcAft>
                          <a:spcPts val="0"/>
                        </a:spcAft>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年度産業経済研究委託事業</a:t>
                      </a:r>
                    </a:p>
                    <a:p>
                      <a:pPr marL="0" marR="0" indent="0" algn="l" defTabSz="495283" rtl="0" eaLnBrk="1" fontAlgn="ctr" latinLnBrk="0" hangingPunct="1">
                        <a:lnSpc>
                          <a:spcPct val="100000"/>
                        </a:lnSpc>
                        <a:spcBef>
                          <a:spcPts val="0"/>
                        </a:spcBef>
                        <a:spcAft>
                          <a:spcPts val="0"/>
                        </a:spcAft>
                        <a:buClrTx/>
                        <a:buSzTx/>
                        <a:buFontTx/>
                        <a:buNone/>
                        <a:tabLst/>
                        <a:defRPr/>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政策形成改革に向けた調査分析事業</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経済産業省の主要政策の</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DB</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整理、政策企画のノウハウ、ワークキット、ナレッジマネジメントの調査、整理</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経済産業省との契約</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016228428"/>
                  </a:ext>
                </a:extLst>
              </a:tr>
            </a:tbl>
          </a:graphicData>
        </a:graphic>
      </p:graphicFrame>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58892"/>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7859D1BF-AEA8-9F41-D40B-4A1C6084F28E}"/>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12</a:t>
            </a:fld>
            <a:endParaRPr kumimoji="1" lang="ja-JP" altLang="en-US"/>
          </a:p>
        </p:txBody>
      </p:sp>
    </p:spTree>
    <p:extLst>
      <p:ext uri="{BB962C8B-B14F-4D97-AF65-F5344CB8AC3E}">
        <p14:creationId xmlns:p14="http://schemas.microsoft.com/office/powerpoint/2010/main" val="7383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BF82BD31-3D8F-5F9D-088E-9E3695A0D746}"/>
              </a:ext>
            </a:extLst>
          </p:cNvPr>
          <p:cNvSpPr txBox="1">
            <a:spLocks/>
          </p:cNvSpPr>
          <p:nvPr/>
        </p:nvSpPr>
        <p:spPr>
          <a:xfrm>
            <a:off x="328350" y="864873"/>
            <a:ext cx="9249299" cy="640159"/>
          </a:xfrm>
          <a:prstGeom prst="rect">
            <a:avLst/>
          </a:prstGeom>
          <a:solidFill>
            <a:schemeClr val="bg1">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下記の人材育成・インキュベーションプログラムを運営しております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コーチングや官民を超えたプロジェクト組成などのノウハウを本事業でも活かします</a:t>
            </a:r>
          </a:p>
        </p:txBody>
      </p:sp>
      <p:sp>
        <p:nvSpPr>
          <p:cNvPr id="6" name="テキスト ボックス 5">
            <a:extLst>
              <a:ext uri="{FF2B5EF4-FFF2-40B4-BE49-F238E27FC236}">
                <a16:creationId xmlns:a16="http://schemas.microsoft.com/office/drawing/2014/main" id="{2AD76B47-54A5-D014-FA29-5A1BB69C4F90}"/>
              </a:ext>
            </a:extLst>
          </p:cNvPr>
          <p:cNvSpPr txBox="1"/>
          <p:nvPr/>
        </p:nvSpPr>
        <p:spPr>
          <a:xfrm>
            <a:off x="176269" y="2417099"/>
            <a:ext cx="3216927" cy="3429272"/>
          </a:xfrm>
          <a:prstGeom prst="rect">
            <a:avLst/>
          </a:prstGeom>
          <a:noFill/>
        </p:spPr>
        <p:txBody>
          <a:bodyPr wrap="square">
            <a:spAutoFit/>
          </a:bodyPr>
          <a:lstStyle/>
          <a:p>
            <a:pPr>
              <a:lnSpc>
                <a:spcPct val="120000"/>
              </a:lnSpc>
            </a:pP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ゼロセク・インキュベーションプログラムは、官僚や地方自治体、企業等に所属する高い熱量を持った方々が、</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人生をかけてやりたいこと</a:t>
            </a:r>
            <a:r>
              <a:rPr lang="ja-JP" altLang="en-US" sz="1400">
                <a:solidFill>
                  <a:srgbClr val="3F3F3F"/>
                </a:solidFill>
                <a:latin typeface="Yu Gothic UI" panose="020B0500000000000000" pitchFamily="34" charset="-128"/>
                <a:ea typeface="Yu Gothic UI" panose="020B0500000000000000" pitchFamily="34" charset="-128"/>
                <a:cs typeface="Arial"/>
                <a:sym typeface="Arial"/>
              </a:rPr>
              <a:t>に向き合った上で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セクターをまたいで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イノベーションに必要な</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「知の探索」</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を行い、</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より良い未来のための事業</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政策</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を創造していくプログラムです</a:t>
            </a:r>
          </a:p>
          <a:p>
            <a:pPr>
              <a:lnSpc>
                <a:spcPct val="120000"/>
              </a:lnSpc>
            </a:pPr>
            <a:br>
              <a:rPr lang="ja-JP" altLang="en-US" sz="1400">
                <a:solidFill>
                  <a:srgbClr val="000000"/>
                </a:solidFill>
                <a:latin typeface="Yu Gothic UI" panose="020B0500000000000000" pitchFamily="34" charset="-128"/>
                <a:ea typeface="Yu Gothic UI" panose="020B0500000000000000" pitchFamily="34" charset="-128"/>
                <a:cs typeface="Arial"/>
                <a:sym typeface="Arial"/>
              </a:rPr>
            </a:b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ご自身の内面に向き合い思考を整理していただくための</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1</a:t>
            </a:r>
            <a:r>
              <a:rPr lang="en" altLang="ja-JP" sz="1400" b="1">
                <a:solidFill>
                  <a:schemeClr val="tx2"/>
                </a:solidFill>
                <a:latin typeface="Yu Gothic UI" panose="020B0500000000000000" pitchFamily="34" charset="-128"/>
                <a:ea typeface="Yu Gothic UI" panose="020B0500000000000000" pitchFamily="34" charset="-128"/>
                <a:cs typeface="Arial"/>
                <a:sym typeface="Arial"/>
              </a:rPr>
              <a:t>on1</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メンタリング</a:t>
            </a:r>
            <a:r>
              <a:rPr lang="ja-JP" altLang="en-US" sz="1400">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新規事業のプロフェッショナルによる講演</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など、参加者の皆様お一人おひとりと社会の未来を変えていくプログラムとなっております！</a:t>
            </a:r>
          </a:p>
        </p:txBody>
      </p:sp>
      <p:pic>
        <p:nvPicPr>
          <p:cNvPr id="10" name="図 9" descr="テーブル が含まれている画像&#10;&#10;自動的に生成された説明">
            <a:extLst>
              <a:ext uri="{FF2B5EF4-FFF2-40B4-BE49-F238E27FC236}">
                <a16:creationId xmlns:a16="http://schemas.microsoft.com/office/drawing/2014/main" id="{016AAEF8-EF6E-9C1B-7F38-A7EB5ED89E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4692" y="3977560"/>
            <a:ext cx="5772957" cy="2384966"/>
          </a:xfrm>
          <a:prstGeom prst="rect">
            <a:avLst/>
          </a:prstGeom>
        </p:spPr>
      </p:pic>
      <p:pic>
        <p:nvPicPr>
          <p:cNvPr id="22" name="Google Shape;65;p15">
            <a:extLst>
              <a:ext uri="{FF2B5EF4-FFF2-40B4-BE49-F238E27FC236}">
                <a16:creationId xmlns:a16="http://schemas.microsoft.com/office/drawing/2014/main" id="{0D87631C-3776-4FBE-FF7D-37D2F23FFA82}"/>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513380" y="2025348"/>
            <a:ext cx="2322976" cy="1526985"/>
          </a:xfrm>
          <a:prstGeom prst="rect">
            <a:avLst/>
          </a:prstGeom>
          <a:noFill/>
          <a:ln>
            <a:noFill/>
          </a:ln>
        </p:spPr>
      </p:pic>
      <p:sp>
        <p:nvSpPr>
          <p:cNvPr id="5" name="コンテンツ プレースホルダー 1">
            <a:extLst>
              <a:ext uri="{FF2B5EF4-FFF2-40B4-BE49-F238E27FC236}">
                <a16:creationId xmlns:a16="http://schemas.microsoft.com/office/drawing/2014/main" id="{FAB10239-FCD5-07CB-1E50-8DC6A87C4965}"/>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事業紹介：ゼロセク・インキュベーションプログラム</a:t>
            </a:r>
          </a:p>
        </p:txBody>
      </p:sp>
      <p:pic>
        <p:nvPicPr>
          <p:cNvPr id="7" name="図 6">
            <a:extLst>
              <a:ext uri="{FF2B5EF4-FFF2-40B4-BE49-F238E27FC236}">
                <a16:creationId xmlns:a16="http://schemas.microsoft.com/office/drawing/2014/main" id="{24AF6FD8-C6B3-A356-872C-4EC4781AA762}"/>
              </a:ext>
            </a:extLst>
          </p:cNvPr>
          <p:cNvPicPr>
            <a:picLocks noChangeAspect="1"/>
          </p:cNvPicPr>
          <p:nvPr/>
        </p:nvPicPr>
        <p:blipFill>
          <a:blip r:embed="rId8"/>
          <a:stretch>
            <a:fillRect/>
          </a:stretch>
        </p:blipFill>
        <p:spPr>
          <a:xfrm>
            <a:off x="5934842" y="1708172"/>
            <a:ext cx="3642807" cy="2066248"/>
          </a:xfrm>
          <a:prstGeom prst="rect">
            <a:avLst/>
          </a:prstGeom>
        </p:spPr>
      </p:pic>
      <p:sp>
        <p:nvSpPr>
          <p:cNvPr id="8" name="フッター プレースホルダー 7">
            <a:extLst>
              <a:ext uri="{FF2B5EF4-FFF2-40B4-BE49-F238E27FC236}">
                <a16:creationId xmlns:a16="http://schemas.microsoft.com/office/drawing/2014/main" id="{1C2DA53A-49E2-90A0-911B-67F0050E317A}"/>
              </a:ext>
            </a:extLst>
          </p:cNvPr>
          <p:cNvSpPr>
            <a:spLocks noGrp="1"/>
          </p:cNvSpPr>
          <p:nvPr>
            <p:ph type="ftr" sz="quarter" idx="12"/>
          </p:nvPr>
        </p:nvSpPr>
        <p:spPr/>
        <p:txBody>
          <a:bodyPr/>
          <a:lstStyle/>
          <a:p>
            <a:r>
              <a:rPr lang="en-GB" altLang="en-GB"/>
              <a:t>Copyright © 2023 Publink inc.</a:t>
            </a:r>
          </a:p>
        </p:txBody>
      </p:sp>
      <p:sp>
        <p:nvSpPr>
          <p:cNvPr id="9" name="スライド番号プレースホルダー 8">
            <a:extLst>
              <a:ext uri="{FF2B5EF4-FFF2-40B4-BE49-F238E27FC236}">
                <a16:creationId xmlns:a16="http://schemas.microsoft.com/office/drawing/2014/main" id="{33955A5D-8277-A1AA-FCC8-CB00AAC5D427}"/>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13</a:t>
            </a:fld>
            <a:endParaRPr kumimoji="1" lang="ja-JP" altLang="en-US"/>
          </a:p>
        </p:txBody>
      </p:sp>
    </p:spTree>
    <p:extLst>
      <p:ext uri="{BB962C8B-B14F-4D97-AF65-F5344CB8AC3E}">
        <p14:creationId xmlns:p14="http://schemas.microsoft.com/office/powerpoint/2010/main" val="141578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56;p2">
            <a:extLst>
              <a:ext uri="{FF2B5EF4-FFF2-40B4-BE49-F238E27FC236}">
                <a16:creationId xmlns:a16="http://schemas.microsoft.com/office/drawing/2014/main" id="{0AE781DE-89DE-57C8-7A2E-542BF33E7AED}"/>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9BBA47D4-C38B-7472-0DAA-AD927DC88E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9345" y="3273469"/>
            <a:ext cx="1783069" cy="1471312"/>
          </a:xfrm>
          <a:prstGeom prst="rect">
            <a:avLst/>
          </a:prstGeom>
          <a:ln>
            <a:noFill/>
          </a:ln>
          <a:effectLst/>
        </p:spPr>
      </p:pic>
      <p:pic>
        <p:nvPicPr>
          <p:cNvPr id="4" name="図 3">
            <a:extLst>
              <a:ext uri="{FF2B5EF4-FFF2-40B4-BE49-F238E27FC236}">
                <a16:creationId xmlns:a16="http://schemas.microsoft.com/office/drawing/2014/main" id="{CB88667D-2B2C-4294-BE1F-1CA645DEF60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03520" y="3846052"/>
            <a:ext cx="2228849" cy="1797459"/>
          </a:xfrm>
          <a:prstGeom prst="rect">
            <a:avLst/>
          </a:prstGeom>
          <a:ln>
            <a:noFill/>
          </a:ln>
          <a:effectLst/>
        </p:spPr>
      </p:pic>
      <p:pic>
        <p:nvPicPr>
          <p:cNvPr id="5" name="図 4">
            <a:extLst>
              <a:ext uri="{FF2B5EF4-FFF2-40B4-BE49-F238E27FC236}">
                <a16:creationId xmlns:a16="http://schemas.microsoft.com/office/drawing/2014/main" id="{8FD194A1-D346-CD29-1A56-7534786EF3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9344" y="4882057"/>
            <a:ext cx="1845599" cy="1390039"/>
          </a:xfrm>
          <a:prstGeom prst="rect">
            <a:avLst/>
          </a:prstGeom>
          <a:blipFill>
            <a:blip r:embed="rId9"/>
            <a:tile tx="0" ty="0" sx="100000" sy="100000" flip="none" algn="tl"/>
          </a:blipFill>
          <a:ln>
            <a:noFill/>
          </a:ln>
          <a:effectLst/>
        </p:spPr>
      </p:pic>
      <p:sp>
        <p:nvSpPr>
          <p:cNvPr id="6" name="正方形/長方形 5">
            <a:extLst>
              <a:ext uri="{FF2B5EF4-FFF2-40B4-BE49-F238E27FC236}">
                <a16:creationId xmlns:a16="http://schemas.microsoft.com/office/drawing/2014/main" id="{3784E41E-E36D-D3C4-8BFC-DB7ADA2FDFE8}"/>
              </a:ext>
            </a:extLst>
          </p:cNvPr>
          <p:cNvSpPr/>
          <p:nvPr/>
        </p:nvSpPr>
        <p:spPr>
          <a:xfrm>
            <a:off x="327666" y="3221336"/>
            <a:ext cx="4868363" cy="30468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政策とは、行動変容を促し、社会課題を解決する営み。</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そして、市場に、私たちに、大きな影響を及ぼす。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規制によって、縮小する市場と成長する市場。</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人々の行動を補助、制限をし、変容を促す施策。</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成長を見込まれ、行政予算が大規模に投入される産業。</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社会課題への意識が高まる中、利益追求だけでなく「社会課題</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解決と企業の成長が連動させる視点」が不可欠になる。</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en-US" altLang="ja-JP" sz="1219" b="1" err="1">
                <a:solidFill>
                  <a:schemeClr val="tx1">
                    <a:lumMod val="65000"/>
                    <a:lumOff val="35000"/>
                  </a:schemeClr>
                </a:solidFill>
                <a:latin typeface="Yu Gothic UI" panose="020B0500000000000000" pitchFamily="34" charset="-128"/>
                <a:ea typeface="Yu Gothic UI" panose="020B0500000000000000" pitchFamily="34" charset="-128"/>
              </a:rPr>
              <a:t>Publingual</a:t>
            </a: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は、次の時代を創るビジネスパーソンに、政策の流れを読み、「次の風向き」を把握し、戦略に変えるための羅針盤となるソーシャル政策メディアを目指します。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E61B7602-D4D8-5EF8-5463-D31BCB0C6A14}"/>
              </a:ext>
            </a:extLst>
          </p:cNvPr>
          <p:cNvSpPr/>
          <p:nvPr/>
        </p:nvSpPr>
        <p:spPr>
          <a:xfrm>
            <a:off x="448772" y="3955162"/>
            <a:ext cx="37147" cy="583514"/>
          </a:xfrm>
          <a:prstGeom prst="rect">
            <a:avLst/>
          </a:prstGeom>
          <a:solidFill>
            <a:srgbClr val="1D2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b="1">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7D1B1531-35F3-85E0-7B40-73AC1C05AFB5}"/>
              </a:ext>
            </a:extLst>
          </p:cNvPr>
          <p:cNvSpPr txBox="1"/>
          <p:nvPr/>
        </p:nvSpPr>
        <p:spPr>
          <a:xfrm>
            <a:off x="4793484" y="2420248"/>
            <a:ext cx="4953000" cy="317459"/>
          </a:xfrm>
          <a:prstGeom prst="rect">
            <a:avLst/>
          </a:prstGeom>
          <a:noFill/>
        </p:spPr>
        <p:txBody>
          <a:bodyPr wrap="square">
            <a:spAutoFit/>
          </a:bodyPr>
          <a:lstStyle/>
          <a:p>
            <a:pPr algn="ctr"/>
            <a:r>
              <a:rPr lang="ja-JP" altLang="en-US" sz="1463">
                <a:ea typeface="Hiragino Kaku Gothic Pro W3" panose="020B0300000000000000"/>
              </a:rPr>
              <a:t>詳細はこちら：</a:t>
            </a:r>
            <a:r>
              <a:rPr lang="en-US" altLang="ja-JP" sz="1463">
                <a:ea typeface="Hiragino Kaku Gothic Pro W3" panose="020B0300000000000000"/>
                <a:hlinkClick r:id="rId10"/>
              </a:rPr>
              <a:t>https://publingual.jp/</a:t>
            </a:r>
            <a:endParaRPr lang="ja-JP" altLang="en-US" sz="1463">
              <a:ea typeface="Hiragino Kaku Gothic Pro W3" panose="020B0300000000000000"/>
            </a:endParaRPr>
          </a:p>
        </p:txBody>
      </p:sp>
      <p:pic>
        <p:nvPicPr>
          <p:cNvPr id="9" name="図 8" descr="時計, 記号, ストリート, 市 が含まれている画像&#10;&#10;自動的に生成された説明">
            <a:extLst>
              <a:ext uri="{FF2B5EF4-FFF2-40B4-BE49-F238E27FC236}">
                <a16:creationId xmlns:a16="http://schemas.microsoft.com/office/drawing/2014/main" id="{893A4894-B3B4-3062-A386-1E563CBFD1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09234" y="2332759"/>
            <a:ext cx="2534285" cy="492436"/>
          </a:xfrm>
          <a:prstGeom prst="rect">
            <a:avLst/>
          </a:prstGeom>
        </p:spPr>
      </p:pic>
      <p:sp>
        <p:nvSpPr>
          <p:cNvPr id="10" name="テキスト プレースホルダー 3">
            <a:extLst>
              <a:ext uri="{FF2B5EF4-FFF2-40B4-BE49-F238E27FC236}">
                <a16:creationId xmlns:a16="http://schemas.microsoft.com/office/drawing/2014/main" id="{4425BC26-5208-0B43-3D8D-1E8697391AD2}"/>
              </a:ext>
            </a:extLst>
          </p:cNvPr>
          <p:cNvSpPr txBox="1">
            <a:spLocks/>
          </p:cNvSpPr>
          <p:nvPr/>
        </p:nvSpPr>
        <p:spPr>
          <a:xfrm>
            <a:off x="1387311" y="1104640"/>
            <a:ext cx="7131378" cy="64015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最新の官民連携事例や政策を伝えるメディアを運営。</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事業の認知向上や</a:t>
            </a:r>
            <a:r>
              <a:rPr lang="en-US" altLang="ja-JP" sz="1400" b="1">
                <a:solidFill>
                  <a:schemeClr val="tx1">
                    <a:lumMod val="75000"/>
                    <a:lumOff val="25000"/>
                  </a:schemeClr>
                </a:solidFill>
                <a:latin typeface="Yu Gothic UI" panose="020B0500000000000000" pitchFamily="34" charset="-128"/>
                <a:ea typeface="Yu Gothic UI" panose="020B0500000000000000" pitchFamily="34" charset="-128"/>
              </a:rPr>
              <a:t>PR</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の場としても活用いただいています</a:t>
            </a:r>
          </a:p>
        </p:txBody>
      </p:sp>
      <p:sp>
        <p:nvSpPr>
          <p:cNvPr id="12" name="コンテンツ プレースホルダー 1">
            <a:extLst>
              <a:ext uri="{FF2B5EF4-FFF2-40B4-BE49-F238E27FC236}">
                <a16:creationId xmlns:a16="http://schemas.microsoft.com/office/drawing/2014/main" id="{7543BBA8-90A3-C733-6001-35B283723B77}"/>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事業紹介：官民共創メディア　</a:t>
            </a:r>
            <a:r>
              <a:rPr lang="en-US" altLang="ja-JP" err="1"/>
              <a:t>Publingual</a:t>
            </a:r>
            <a:endParaRPr lang="ja-JP" altLang="en-US"/>
          </a:p>
        </p:txBody>
      </p:sp>
      <p:sp>
        <p:nvSpPr>
          <p:cNvPr id="15" name="フッター プレースホルダー 14">
            <a:extLst>
              <a:ext uri="{FF2B5EF4-FFF2-40B4-BE49-F238E27FC236}">
                <a16:creationId xmlns:a16="http://schemas.microsoft.com/office/drawing/2014/main" id="{7098D41F-522E-C2F4-09DC-291E306746BC}"/>
              </a:ext>
            </a:extLst>
          </p:cNvPr>
          <p:cNvSpPr>
            <a:spLocks noGrp="1"/>
          </p:cNvSpPr>
          <p:nvPr>
            <p:ph type="ftr" sz="quarter" idx="12"/>
          </p:nvPr>
        </p:nvSpPr>
        <p:spPr/>
        <p:txBody>
          <a:bodyPr/>
          <a:lstStyle/>
          <a:p>
            <a:r>
              <a:rPr lang="en-GB" altLang="en-GB"/>
              <a:t>Copyright © 2023 Publink inc.</a:t>
            </a:r>
          </a:p>
        </p:txBody>
      </p:sp>
      <p:sp>
        <p:nvSpPr>
          <p:cNvPr id="16" name="スライド番号プレースホルダー 15">
            <a:extLst>
              <a:ext uri="{FF2B5EF4-FFF2-40B4-BE49-F238E27FC236}">
                <a16:creationId xmlns:a16="http://schemas.microsoft.com/office/drawing/2014/main" id="{A64955DD-F4A7-B020-5356-A844E8F22CF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14</a:t>
            </a:fld>
            <a:endParaRPr kumimoji="1" lang="ja-JP" altLang="en-US"/>
          </a:p>
        </p:txBody>
      </p:sp>
    </p:spTree>
    <p:extLst>
      <p:ext uri="{BB962C8B-B14F-4D97-AF65-F5344CB8AC3E}">
        <p14:creationId xmlns:p14="http://schemas.microsoft.com/office/powerpoint/2010/main" val="274486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9AE6ED15-867C-8798-CB33-652D4ED88570}"/>
              </a:ext>
            </a:extLst>
          </p:cNvPr>
          <p:cNvSpPr/>
          <p:nvPr/>
        </p:nvSpPr>
        <p:spPr>
          <a:xfrm>
            <a:off x="1487994" y="5150408"/>
            <a:ext cx="7976681" cy="142765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F8FE6C97-DB89-E1C4-6A81-B583D0E48CEF}"/>
              </a:ext>
            </a:extLst>
          </p:cNvPr>
          <p:cNvSpPr/>
          <p:nvPr/>
        </p:nvSpPr>
        <p:spPr>
          <a:xfrm>
            <a:off x="1503232" y="832424"/>
            <a:ext cx="7976681" cy="147610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8DAE491-2B13-ADB3-4DE3-6DAE918E09D3}"/>
              </a:ext>
            </a:extLst>
          </p:cNvPr>
          <p:cNvSpPr/>
          <p:nvPr/>
        </p:nvSpPr>
        <p:spPr>
          <a:xfrm>
            <a:off x="1528634" y="2408011"/>
            <a:ext cx="7976681" cy="131657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8BEF1DB9-DCD3-0748-5224-32E48AA5E53C}"/>
              </a:ext>
            </a:extLst>
          </p:cNvPr>
          <p:cNvSpPr/>
          <p:nvPr/>
        </p:nvSpPr>
        <p:spPr>
          <a:xfrm>
            <a:off x="1503234" y="3824024"/>
            <a:ext cx="7976681" cy="12864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 name="フッター プレースホルダー 18">
            <a:extLst>
              <a:ext uri="{FF2B5EF4-FFF2-40B4-BE49-F238E27FC236}">
                <a16:creationId xmlns:a16="http://schemas.microsoft.com/office/drawing/2014/main" id="{CFF4CAF7-C84D-F7CC-B25D-A72C86C9FBB7}"/>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en-GB" sz="1200" b="0" i="0" u="none" strike="noStrike" kern="1200" cap="none" spc="0" normalizeH="0" baseline="0" noProof="0">
                <a:ln>
                  <a:noFill/>
                </a:ln>
                <a:solidFill>
                  <a:srgbClr val="000000"/>
                </a:solidFill>
                <a:effectLst/>
                <a:uLnTx/>
                <a:uFillTx/>
                <a:latin typeface="Calibri"/>
                <a:ea typeface="+mn-ea"/>
                <a:cs typeface="+mn-cs"/>
              </a:rPr>
              <a:t>Copyright © 2023 Publink inc.</a:t>
            </a:r>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168887" y="125146"/>
            <a:ext cx="5513388" cy="468312"/>
          </a:xfrm>
          <a:prstGeom prst="rect">
            <a:avLst/>
          </a:prstGeom>
        </p:spPr>
        <p:txBody>
          <a:bodyPr/>
          <a:lstStyle/>
          <a:p>
            <a:pPr marL="0" indent="0">
              <a:buNone/>
            </a:pPr>
            <a:r>
              <a:rPr lang="ja-JP" altLang="en-US" sz="2400" b="1" dirty="0">
                <a:latin typeface="Yu Gothic UI" panose="020B0500000000000000" pitchFamily="34" charset="-128"/>
                <a:ea typeface="Yu Gothic UI" panose="020B0500000000000000" pitchFamily="34" charset="-128"/>
              </a:rPr>
              <a:t>メンバー紹介</a:t>
            </a:r>
          </a:p>
        </p:txBody>
      </p:sp>
      <p:sp>
        <p:nvSpPr>
          <p:cNvPr id="21" name="スライド番号プレースホルダー 20">
            <a:extLst>
              <a:ext uri="{FF2B5EF4-FFF2-40B4-BE49-F238E27FC236}">
                <a16:creationId xmlns:a16="http://schemas.microsoft.com/office/drawing/2014/main" id="{77C68B9A-429F-5E55-37BD-8F22798DC754}"/>
              </a:ext>
            </a:extLst>
          </p:cNvPr>
          <p:cNvSpPr>
            <a:spLocks noGrp="1"/>
          </p:cNvSpPr>
          <p:nvPr>
            <p:ph type="sldNum" sz="quarter" idx="4"/>
          </p:nvPr>
        </p:nvSpPr>
        <p:spPr>
          <a:xfrm>
            <a:off x="7594424" y="648009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E4863-3AE8-9D49-BBA9-55D202401BCC}" type="slidenum">
              <a:rPr kumimoji="1" lang="ja-JP" altLang="en-US" sz="16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6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0" name="Text Placeholder 2">
            <a:extLst>
              <a:ext uri="{FF2B5EF4-FFF2-40B4-BE49-F238E27FC236}">
                <a16:creationId xmlns:a16="http://schemas.microsoft.com/office/drawing/2014/main" id="{E6CB166E-B106-3F11-D8A1-C5A8016C9047}"/>
              </a:ext>
            </a:extLst>
          </p:cNvPr>
          <p:cNvSpPr txBox="1">
            <a:spLocks/>
          </p:cNvSpPr>
          <p:nvPr/>
        </p:nvSpPr>
        <p:spPr bwMode="gray">
          <a:xfrm>
            <a:off x="1610191" y="2442168"/>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松本 奈穂美　</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Matsumoto Nahomi</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パブリックチームリーダー</a:t>
            </a:r>
            <a:endParaRPr kumimoji="1" 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5" name="Text Placeholder 2">
            <a:extLst>
              <a:ext uri="{FF2B5EF4-FFF2-40B4-BE49-F238E27FC236}">
                <a16:creationId xmlns:a16="http://schemas.microsoft.com/office/drawing/2014/main" id="{599DED4F-8685-8335-F90D-1B57B8C59814}"/>
              </a:ext>
            </a:extLst>
          </p:cNvPr>
          <p:cNvSpPr txBox="1">
            <a:spLocks/>
          </p:cNvSpPr>
          <p:nvPr/>
        </p:nvSpPr>
        <p:spPr bwMode="gray">
          <a:xfrm>
            <a:off x="1614066" y="2806485"/>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九州大学卒業。</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EY</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アドバイザリーを経て監査法人トーマツに入社。官公庁向けアドバイザリー部門にてスタートアップ支援、官民共創促進、コミュニティ運営、中小企業支援プロジェクトを担当。特に自治体主催事業のプロジェクトマネジメント経験豊富。</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2022</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4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に参画。所属セクターを超えたコミュニティや共創によってよりよい社会を実現する先進事例・モデルケース作りを目指す。</a:t>
            </a:r>
          </a:p>
        </p:txBody>
      </p:sp>
      <p:sp>
        <p:nvSpPr>
          <p:cNvPr id="52" name="Text Placeholder 2">
            <a:extLst>
              <a:ext uri="{FF2B5EF4-FFF2-40B4-BE49-F238E27FC236}">
                <a16:creationId xmlns:a16="http://schemas.microsoft.com/office/drawing/2014/main" id="{F5961C7F-DE3E-25FF-7CF0-0D7B46C960A6}"/>
              </a:ext>
            </a:extLst>
          </p:cNvPr>
          <p:cNvSpPr txBox="1">
            <a:spLocks/>
          </p:cNvSpPr>
          <p:nvPr/>
        </p:nvSpPr>
        <p:spPr bwMode="gray">
          <a:xfrm>
            <a:off x="1624226" y="3846166"/>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嶋田 奈穂美　</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Shimada Naomi</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官民共創コンサルタント・メンター</a:t>
            </a:r>
            <a:endParaRPr kumimoji="1" 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3" name="Text Placeholder 2">
            <a:extLst>
              <a:ext uri="{FF2B5EF4-FFF2-40B4-BE49-F238E27FC236}">
                <a16:creationId xmlns:a16="http://schemas.microsoft.com/office/drawing/2014/main" id="{34F390BE-E489-C1F4-C68A-5DAD281810E0}"/>
              </a:ext>
            </a:extLst>
          </p:cNvPr>
          <p:cNvSpPr txBox="1">
            <a:spLocks/>
          </p:cNvSpPr>
          <p:nvPr/>
        </p:nvSpPr>
        <p:spPr bwMode="gray">
          <a:xfrm>
            <a:off x="1634982" y="4219313"/>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zh-CN"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京都大学大学院</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卒業後農林水産省へ入省。農林水産分野の公共政策企画立案・推進。特に省庁横断・官民共創のプロジェクトに従事した経験から、立場の異なるステークホルダーのコミュニケーションやプロジェクト推進に強みを持つ。</a:t>
            </a:r>
            <a:r>
              <a:rPr kumimoji="1" lang="en-US" altLang="ja-JP" sz="14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では、企業向け官民共創コンサルティングや、官民コミュニティの企画運営、新規事業開発等を担当。</a:t>
            </a:r>
          </a:p>
        </p:txBody>
      </p:sp>
      <p:sp>
        <p:nvSpPr>
          <p:cNvPr id="56" name="Text Placeholder 2">
            <a:extLst>
              <a:ext uri="{FF2B5EF4-FFF2-40B4-BE49-F238E27FC236}">
                <a16:creationId xmlns:a16="http://schemas.microsoft.com/office/drawing/2014/main" id="{2B586F4E-E27C-E9D0-65ED-1A6D95D6284E}"/>
              </a:ext>
            </a:extLst>
          </p:cNvPr>
          <p:cNvSpPr txBox="1">
            <a:spLocks/>
          </p:cNvSpPr>
          <p:nvPr/>
        </p:nvSpPr>
        <p:spPr bwMode="gray">
          <a:xfrm>
            <a:off x="1651901" y="5148195"/>
            <a:ext cx="6960974"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中村 光希　</a:t>
            </a:r>
            <a:r>
              <a:rPr kumimoji="1" lang="en-US" altLang="ja-JP" sz="16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Mitsuki</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Nakamura</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事業開発ディレクター兼政策スペシャリスト</a:t>
            </a:r>
            <a:endParaRPr kumimoji="1" 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7" name="Text Placeholder 2">
            <a:extLst>
              <a:ext uri="{FF2B5EF4-FFF2-40B4-BE49-F238E27FC236}">
                <a16:creationId xmlns:a16="http://schemas.microsoft.com/office/drawing/2014/main" id="{1A051DC3-AE66-0C87-778A-070D68168836}"/>
              </a:ext>
            </a:extLst>
          </p:cNvPr>
          <p:cNvSpPr txBox="1">
            <a:spLocks/>
          </p:cNvSpPr>
          <p:nvPr/>
        </p:nvSpPr>
        <p:spPr bwMode="gray">
          <a:xfrm>
            <a:off x="1640062" y="5536249"/>
            <a:ext cx="7713179" cy="936187"/>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慶應義塾大学院で修士号</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工学</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取得。経済産業省入省後、内閣府で参事官補佐まで勤め上げ、法令改正や</a:t>
            </a:r>
            <a:b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行政</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BPR</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先進事例の企画調整、これら知見を下敷きにした国際交渉等を歴任。アクセンチュア入社後は、</a:t>
            </a:r>
            <a:b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化学・製薬大手等の経営戦略・新規事業立案に従事。マネージャーとして省庁・自治体</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を多数リード。</a:t>
            </a:r>
            <a:b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br>
            <a:r>
              <a:rPr kumimoji="1" lang="en-US" altLang="ja-JP" sz="13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では、受発注双方の立場や政策</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ビジネス</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×Tech</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への総合的な実知見を梃子に、官民共創や政府委員会</a:t>
            </a:r>
            <a:b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b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での産学官イノベーション創出を牽引。特にスマートシティ・サステナビリティ領域、ルールメイキング戦略に造詣を有する。</a:t>
            </a:r>
          </a:p>
        </p:txBody>
      </p:sp>
      <p:pic>
        <p:nvPicPr>
          <p:cNvPr id="132" name="図 131" descr="スーツを着て立っている女性&#10;&#10;自動的に生成された説明">
            <a:extLst>
              <a:ext uri="{FF2B5EF4-FFF2-40B4-BE49-F238E27FC236}">
                <a16:creationId xmlns:a16="http://schemas.microsoft.com/office/drawing/2014/main" id="{0A88678B-FEF4-99BA-2003-DD978A63F82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 y="2454019"/>
            <a:ext cx="979840" cy="974981"/>
          </a:xfrm>
          <a:prstGeom prst="ellipse">
            <a:avLst/>
          </a:prstGeom>
        </p:spPr>
      </p:pic>
      <p:pic>
        <p:nvPicPr>
          <p:cNvPr id="133" name="図 132">
            <a:extLst>
              <a:ext uri="{FF2B5EF4-FFF2-40B4-BE49-F238E27FC236}">
                <a16:creationId xmlns:a16="http://schemas.microsoft.com/office/drawing/2014/main" id="{7F4399FA-1522-BD9C-191D-F773F12C4FE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02233" y="5345838"/>
            <a:ext cx="979841" cy="979841"/>
          </a:xfrm>
          <a:prstGeom prst="ellipse">
            <a:avLst/>
          </a:prstGeom>
        </p:spPr>
      </p:pic>
      <p:pic>
        <p:nvPicPr>
          <p:cNvPr id="134" name="図 133" descr="白い壁の前に立つ女性&#10;&#10;中程度の精度で自動的に生成された説明">
            <a:extLst>
              <a:ext uri="{FF2B5EF4-FFF2-40B4-BE49-F238E27FC236}">
                <a16:creationId xmlns:a16="http://schemas.microsoft.com/office/drawing/2014/main" id="{6C007668-481A-2FE1-6F94-2FFE74EE9F4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p:blipFill>
        <p:spPr>
          <a:xfrm>
            <a:off x="508154" y="3923045"/>
            <a:ext cx="979840" cy="974981"/>
          </a:xfrm>
          <a:prstGeom prst="ellipse">
            <a:avLst/>
          </a:prstGeom>
        </p:spPr>
      </p:pic>
      <p:pic>
        <p:nvPicPr>
          <p:cNvPr id="135" name="図 134">
            <a:extLst>
              <a:ext uri="{FF2B5EF4-FFF2-40B4-BE49-F238E27FC236}">
                <a16:creationId xmlns:a16="http://schemas.microsoft.com/office/drawing/2014/main" id="{D092D888-30DB-0546-AE9F-BEE1A7642E9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02232" y="1087503"/>
            <a:ext cx="979841" cy="979841"/>
          </a:xfrm>
          <a:prstGeom prst="ellipse">
            <a:avLst/>
          </a:prstGeom>
        </p:spPr>
      </p:pic>
      <p:sp>
        <p:nvSpPr>
          <p:cNvPr id="8" name="Text Placeholder 2">
            <a:extLst>
              <a:ext uri="{FF2B5EF4-FFF2-40B4-BE49-F238E27FC236}">
                <a16:creationId xmlns:a16="http://schemas.microsoft.com/office/drawing/2014/main" id="{BC75DE1B-58B5-8AA1-26CD-8A631BE5E814}"/>
              </a:ext>
            </a:extLst>
          </p:cNvPr>
          <p:cNvSpPr txBox="1">
            <a:spLocks/>
          </p:cNvSpPr>
          <p:nvPr/>
        </p:nvSpPr>
        <p:spPr bwMode="gray">
          <a:xfrm>
            <a:off x="1613929" y="832424"/>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中島 直人　</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Naoto</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Nakajima</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取締役</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endParaRPr kumimoji="1" 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9" name="Text Placeholder 2">
            <a:extLst>
              <a:ext uri="{FF2B5EF4-FFF2-40B4-BE49-F238E27FC236}">
                <a16:creationId xmlns:a16="http://schemas.microsoft.com/office/drawing/2014/main" id="{9A1DAD3A-C1C3-87B1-906C-F0190CE2B248}"/>
              </a:ext>
            </a:extLst>
          </p:cNvPr>
          <p:cNvSpPr txBox="1">
            <a:spLocks/>
          </p:cNvSpPr>
          <p:nvPr/>
        </p:nvSpPr>
        <p:spPr bwMode="gray">
          <a:xfrm>
            <a:off x="1613929" y="1210455"/>
            <a:ext cx="7660106" cy="109586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新卒で総合商社系</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BPO</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ベンダー入社。新規事業立ち上げと事業再生を</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5</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つのエリアで実行。</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2015</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年アクセンチュア入社後は、グローバルメガテック企業を中心に事業実行支援や業務コンサルティング及びセールスに従事。</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2018</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年デロイトトーマツ ベンチャーサポートへ入社。スタートアップ支援やオープンイノベーションのコンサルティングに携わった後、同社ファイナンシャルアドバイザリーへ転籍。官公民の垣根を超えたイノベーション支援や、地域産業創出の戦略支援、中小企業向けバリューアップ支援をリードする。</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2023</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6</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月</a:t>
            </a:r>
            <a:r>
              <a:rPr kumimoji="1" lang="en-US" altLang="ja-JP" sz="13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に参画、取締役</a:t>
            </a:r>
            <a:r>
              <a:rPr kumimoji="1" lang="en-US" altLang="ja-JP"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r>
              <a:rPr kumimoji="1" lang="ja-JP" altLang="en-US" sz="13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に就任。</a:t>
            </a:r>
          </a:p>
        </p:txBody>
      </p:sp>
    </p:spTree>
    <p:extLst>
      <p:ext uri="{BB962C8B-B14F-4D97-AF65-F5344CB8AC3E}">
        <p14:creationId xmlns:p14="http://schemas.microsoft.com/office/powerpoint/2010/main" val="245007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BECD136-6327-E5F7-3E6A-8A8699A97EFF}"/>
              </a:ext>
            </a:extLst>
          </p:cNvPr>
          <p:cNvSpPr/>
          <p:nvPr/>
        </p:nvSpPr>
        <p:spPr>
          <a:xfrm>
            <a:off x="1523552" y="2286000"/>
            <a:ext cx="7976681" cy="136365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8FE6C97-DB89-E1C4-6A81-B583D0E48CEF}"/>
              </a:ext>
            </a:extLst>
          </p:cNvPr>
          <p:cNvSpPr/>
          <p:nvPr/>
        </p:nvSpPr>
        <p:spPr>
          <a:xfrm>
            <a:off x="1508314" y="774731"/>
            <a:ext cx="7976681" cy="142309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BEF1DB9-DCD3-0748-5224-32E48AA5E53C}"/>
              </a:ext>
            </a:extLst>
          </p:cNvPr>
          <p:cNvSpPr/>
          <p:nvPr/>
        </p:nvSpPr>
        <p:spPr>
          <a:xfrm>
            <a:off x="1493074" y="3753600"/>
            <a:ext cx="7976681" cy="144901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168887" y="125146"/>
            <a:ext cx="5513388" cy="468312"/>
          </a:xfrm>
          <a:prstGeom prst="rect">
            <a:avLst/>
          </a:prstGeom>
        </p:spPr>
        <p:txBody>
          <a:bodyPr/>
          <a:lstStyle/>
          <a:p>
            <a:pPr marL="0" indent="0">
              <a:buNone/>
            </a:pPr>
            <a:r>
              <a:rPr lang="ja-JP" altLang="en-US" sz="2400" b="1">
                <a:latin typeface="Yu Gothic UI" panose="020B0500000000000000" pitchFamily="34" charset="-128"/>
                <a:ea typeface="Yu Gothic UI" panose="020B0500000000000000" pitchFamily="34" charset="-128"/>
              </a:rPr>
              <a:t>メンバー紹介</a:t>
            </a:r>
          </a:p>
        </p:txBody>
      </p:sp>
      <p:sp>
        <p:nvSpPr>
          <p:cNvPr id="21" name="スライド番号プレースホルダー 20">
            <a:extLst>
              <a:ext uri="{FF2B5EF4-FFF2-40B4-BE49-F238E27FC236}">
                <a16:creationId xmlns:a16="http://schemas.microsoft.com/office/drawing/2014/main" id="{77C68B9A-429F-5E55-37BD-8F22798DC754}"/>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16</a:t>
            </a:fld>
            <a:endParaRPr kumimoji="1" lang="ja-JP" altLang="en-US"/>
          </a:p>
        </p:txBody>
      </p:sp>
      <p:sp>
        <p:nvSpPr>
          <p:cNvPr id="20" name="Text Placeholder 2">
            <a:extLst>
              <a:ext uri="{FF2B5EF4-FFF2-40B4-BE49-F238E27FC236}">
                <a16:creationId xmlns:a16="http://schemas.microsoft.com/office/drawing/2014/main" id="{E6CB166E-B106-3F11-D8A1-C5A8016C9047}"/>
              </a:ext>
            </a:extLst>
          </p:cNvPr>
          <p:cNvSpPr txBox="1">
            <a:spLocks/>
          </p:cNvSpPr>
          <p:nvPr/>
        </p:nvSpPr>
        <p:spPr bwMode="gray">
          <a:xfrm>
            <a:off x="1600031" y="2340568"/>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lang="ja-JP" altLang="en-US" sz="1600" b="1" dirty="0">
                <a:solidFill>
                  <a:prstClr val="black"/>
                </a:solidFill>
                <a:latin typeface="Yu Gothic UI" panose="020B0500000000000000" pitchFamily="50" charset="-128"/>
                <a:ea typeface="Yu Gothic UI" panose="020B0500000000000000" pitchFamily="50" charset="-128"/>
              </a:rPr>
              <a:t>阪上</a:t>
            </a:r>
            <a:r>
              <a:rPr lang="en-US" altLang="ja-JP" sz="1600" b="1" dirty="0">
                <a:solidFill>
                  <a:prstClr val="black"/>
                </a:solidFill>
                <a:latin typeface="Yu Gothic UI" panose="020B0500000000000000" pitchFamily="50" charset="-128"/>
                <a:ea typeface="Yu Gothic UI" panose="020B0500000000000000" pitchFamily="50" charset="-128"/>
              </a:rPr>
              <a:t> </a:t>
            </a:r>
            <a:r>
              <a:rPr lang="ja-JP" altLang="en-US" sz="1600" b="1" dirty="0">
                <a:solidFill>
                  <a:prstClr val="black"/>
                </a:solidFill>
                <a:latin typeface="Yu Gothic UI" panose="020B0500000000000000" pitchFamily="50" charset="-128"/>
                <a:ea typeface="Yu Gothic UI" panose="020B0500000000000000" pitchFamily="50" charset="-128"/>
              </a:rPr>
              <a:t>結紀　</a:t>
            </a:r>
            <a:r>
              <a:rPr lang="en-US" altLang="ja-JP" sz="1600" b="1" dirty="0">
                <a:solidFill>
                  <a:prstClr val="black"/>
                </a:solidFill>
                <a:latin typeface="Yu Gothic UI" panose="020B0500000000000000" pitchFamily="50" charset="-128"/>
                <a:ea typeface="Yu Gothic UI" panose="020B0500000000000000" pitchFamily="50" charset="-128"/>
              </a:rPr>
              <a:t>Sakagami</a:t>
            </a:r>
            <a:r>
              <a:rPr lang="ja-JP" altLang="en-US" sz="1600" b="1" dirty="0">
                <a:solidFill>
                  <a:prstClr val="black"/>
                </a:solidFill>
                <a:latin typeface="Yu Gothic UI" panose="020B0500000000000000" pitchFamily="50" charset="-128"/>
                <a:ea typeface="Yu Gothic UI" panose="020B0500000000000000" pitchFamily="50" charset="-128"/>
              </a:rPr>
              <a:t> </a:t>
            </a:r>
            <a:r>
              <a:rPr kumimoji="1" lang="en-US" altLang="ja-JP" sz="16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Yuiki</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官民共創コンサルタント・経営企画</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25" name="Text Placeholder 2">
            <a:extLst>
              <a:ext uri="{FF2B5EF4-FFF2-40B4-BE49-F238E27FC236}">
                <a16:creationId xmlns:a16="http://schemas.microsoft.com/office/drawing/2014/main" id="{599DED4F-8685-8335-F90D-1B57B8C59814}"/>
              </a:ext>
            </a:extLst>
          </p:cNvPr>
          <p:cNvSpPr txBox="1">
            <a:spLocks/>
          </p:cNvSpPr>
          <p:nvPr/>
        </p:nvSpPr>
        <p:spPr bwMode="gray">
          <a:xfrm>
            <a:off x="1620644" y="2717769"/>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spcBef>
                <a:spcPts val="0"/>
              </a:spcBef>
              <a:spcAft>
                <a:spcPts val="600"/>
              </a:spcAft>
              <a:buClrTx/>
              <a:buSzPct val="100000"/>
              <a:buFont typeface="Arial"/>
              <a:buNone/>
              <a:tabLst/>
              <a:defRPr/>
            </a:pPr>
            <a:r>
              <a:rPr kumimoji="1" lang="en"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ICU</a:t>
            </a:r>
            <a:r>
              <a:rPr kumimoji="1" lang="ja-JP" altLang="en"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国際基督教大学）卒業。マザーズ上場ベンチャーで組織力向上ツールを開発・販売する</a:t>
            </a:r>
            <a:r>
              <a:rPr kumimoji="1" lang="en"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Unipos</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株式会社に入社し、営業、導入時のプロジェクトマネジメントを担当。</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2020</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年から</a:t>
            </a:r>
            <a:r>
              <a:rPr kumimoji="1" lang="en"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に副業で携わり、</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2022</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年に</a:t>
            </a:r>
            <a:r>
              <a:rPr kumimoji="1" lang="en"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に参画。チャレンジナガノ等、複数の類似事業を担当した他、</a:t>
            </a:r>
            <a:r>
              <a:rPr kumimoji="1" lang="en"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の経営企画や人材育成事業にも携わる。</a:t>
            </a:r>
            <a:b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br>
            <a:endPar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52" name="Text Placeholder 2">
            <a:extLst>
              <a:ext uri="{FF2B5EF4-FFF2-40B4-BE49-F238E27FC236}">
                <a16:creationId xmlns:a16="http://schemas.microsoft.com/office/drawing/2014/main" id="{F5961C7F-DE3E-25FF-7CF0-0D7B46C960A6}"/>
              </a:ext>
            </a:extLst>
          </p:cNvPr>
          <p:cNvSpPr txBox="1">
            <a:spLocks/>
          </p:cNvSpPr>
          <p:nvPr/>
        </p:nvSpPr>
        <p:spPr bwMode="gray">
          <a:xfrm>
            <a:off x="1614066" y="3806222"/>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水谷美夏　</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Mika </a:t>
            </a:r>
            <a:r>
              <a:rPr kumimoji="1" lang="en-US" altLang="ja-JP" sz="16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Mizutani</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lang="ja-JP" altLang="en-US" sz="1600" b="1" dirty="0">
                <a:solidFill>
                  <a:prstClr val="black"/>
                </a:solidFill>
                <a:latin typeface="Yu Gothic UI" panose="020B0500000000000000" pitchFamily="50" charset="-128"/>
                <a:ea typeface="Yu Gothic UI" panose="020B0500000000000000" pitchFamily="50" charset="-128"/>
              </a:rPr>
              <a:t>アドミニストレーションオフィサー</a:t>
            </a:r>
            <a:endParaRPr kumimoji="1" 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53" name="Text Placeholder 2">
            <a:extLst>
              <a:ext uri="{FF2B5EF4-FFF2-40B4-BE49-F238E27FC236}">
                <a16:creationId xmlns:a16="http://schemas.microsoft.com/office/drawing/2014/main" id="{34F390BE-E489-C1F4-C68A-5DAD281810E0}"/>
              </a:ext>
            </a:extLst>
          </p:cNvPr>
          <p:cNvSpPr txBox="1">
            <a:spLocks/>
          </p:cNvSpPr>
          <p:nvPr/>
        </p:nvSpPr>
        <p:spPr bwMode="gray">
          <a:xfrm>
            <a:off x="1645590" y="4197878"/>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早稲田大学商学部卒業。外資系企業・商社を中心に営業事務・総務としての経験を積んだ。</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2016</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年アクセンチュア入社をきっかけにコンサルティングファームに活動の場を移す。グローバル企業の事業実行支援・業務コンサルタントに従事した後、外資</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コンサル企業の日本支部のスタートメンバーとしてオフィス立ち上げのバックオフィス業務全般を担当。</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2023</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年より</a:t>
            </a:r>
            <a:r>
              <a:rPr kumimoji="1" lang="en-US" altLang="ja-JP" sz="14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にバックオフィサーとして参加、事務管理業務をサポートする。</a:t>
            </a:r>
          </a:p>
        </p:txBody>
      </p:sp>
      <p:sp>
        <p:nvSpPr>
          <p:cNvPr id="8" name="Text Placeholder 2">
            <a:extLst>
              <a:ext uri="{FF2B5EF4-FFF2-40B4-BE49-F238E27FC236}">
                <a16:creationId xmlns:a16="http://schemas.microsoft.com/office/drawing/2014/main" id="{BC75DE1B-58B5-8AA1-26CD-8A631BE5E814}"/>
              </a:ext>
            </a:extLst>
          </p:cNvPr>
          <p:cNvSpPr txBox="1">
            <a:spLocks/>
          </p:cNvSpPr>
          <p:nvPr/>
        </p:nvSpPr>
        <p:spPr bwMode="gray">
          <a:xfrm>
            <a:off x="1603769" y="762000"/>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白鳥</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啓　</a:t>
            </a:r>
            <a:r>
              <a:rPr kumimoji="1" lang="en-US" altLang="ja-JP" sz="16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Shiratori</a:t>
            </a:r>
            <a:r>
              <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Kei</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en"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デザイナー・ブランディングマネージャー</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9" name="Text Placeholder 2">
            <a:extLst>
              <a:ext uri="{FF2B5EF4-FFF2-40B4-BE49-F238E27FC236}">
                <a16:creationId xmlns:a16="http://schemas.microsoft.com/office/drawing/2014/main" id="{9A1DAD3A-C1C3-87B1-906C-F0190CE2B248}"/>
              </a:ext>
            </a:extLst>
          </p:cNvPr>
          <p:cNvSpPr txBox="1">
            <a:spLocks/>
          </p:cNvSpPr>
          <p:nvPr/>
        </p:nvSpPr>
        <p:spPr bwMode="gray">
          <a:xfrm>
            <a:off x="1624822" y="1214999"/>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ベンチャー企業にて、</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EC</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サイトの保守運用、公共交通機関の大規模サイトリニューアル・</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CMS</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化など、幅広い分野の</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Web</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サイト・アプリ開発のディレクションを経験。その後独立し、</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デザイナー兼ディレクターとして旅行会社のサイトリニューアルに伴うデザイン業務、</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B to B</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データビジュアライジングサイトの</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ディレクション等を行う。ユーザーの行動と思考に最適な形での</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デザインを目指す。</a:t>
            </a:r>
          </a:p>
        </p:txBody>
      </p:sp>
      <p:pic>
        <p:nvPicPr>
          <p:cNvPr id="3" name="図 2" descr="スーツを着た男性&#10;&#10;自動的に生成された説明">
            <a:extLst>
              <a:ext uri="{FF2B5EF4-FFF2-40B4-BE49-F238E27FC236}">
                <a16:creationId xmlns:a16="http://schemas.microsoft.com/office/drawing/2014/main" id="{94D240D6-60DD-6B4A-C50D-B7AE9FEAF38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7040" y="996376"/>
            <a:ext cx="979841" cy="979841"/>
          </a:xfrm>
          <a:prstGeom prst="ellipse">
            <a:avLst/>
          </a:prstGeom>
        </p:spPr>
      </p:pic>
      <p:pic>
        <p:nvPicPr>
          <p:cNvPr id="7" name="図 6" descr="スーツを着て立っている女性&#10;&#10;中程度の精度で自動的に生成された説明">
            <a:extLst>
              <a:ext uri="{FF2B5EF4-FFF2-40B4-BE49-F238E27FC236}">
                <a16:creationId xmlns:a16="http://schemas.microsoft.com/office/drawing/2014/main" id="{B38FB0A7-D028-C500-567A-DA5928884B7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7040" y="2489200"/>
            <a:ext cx="974981" cy="974981"/>
          </a:xfrm>
          <a:prstGeom prst="ellipse">
            <a:avLst/>
          </a:prstGeom>
        </p:spPr>
      </p:pic>
      <p:pic>
        <p:nvPicPr>
          <p:cNvPr id="10" name="図 9">
            <a:extLst>
              <a:ext uri="{FF2B5EF4-FFF2-40B4-BE49-F238E27FC236}">
                <a16:creationId xmlns:a16="http://schemas.microsoft.com/office/drawing/2014/main" id="{36B08746-9C41-4B3E-6324-97907070966E}"/>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47040" y="3968176"/>
            <a:ext cx="974981" cy="974981"/>
          </a:xfrm>
          <a:prstGeom prst="ellipse">
            <a:avLst/>
          </a:prstGeom>
        </p:spPr>
      </p:pic>
    </p:spTree>
    <p:extLst>
      <p:ext uri="{BB962C8B-B14F-4D97-AF65-F5344CB8AC3E}">
        <p14:creationId xmlns:p14="http://schemas.microsoft.com/office/powerpoint/2010/main" val="425885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03F8C3E-70C2-41BC-A2A1-8A7F154EBD3C}"/>
              </a:ext>
            </a:extLst>
          </p:cNvPr>
          <p:cNvSpPr/>
          <p:nvPr/>
        </p:nvSpPr>
        <p:spPr>
          <a:xfrm>
            <a:off x="1701802" y="3510058"/>
            <a:ext cx="6502399" cy="307777"/>
          </a:xfrm>
          <a:prstGeom prst="rect">
            <a:avLst/>
          </a:prstGeom>
        </p:spPr>
        <p:txBody>
          <a:bodyPr wrap="square">
            <a:spAutoFit/>
          </a:bodyPr>
          <a:lstStyle/>
          <a:p>
            <a:pPr algn="ctr"/>
            <a:r>
              <a:rPr lang="ja-JP" altLang="en-US" sz="1400" b="1">
                <a:solidFill>
                  <a:schemeClr val="bg1"/>
                </a:solidFill>
                <a:latin typeface="+mn-ea"/>
              </a:rPr>
              <a:t>政官民が連動</a:t>
            </a:r>
            <a:r>
              <a:rPr lang="en-US" altLang="ja-JP" sz="1400" b="1">
                <a:solidFill>
                  <a:schemeClr val="bg1"/>
                </a:solidFill>
                <a:latin typeface="+mn-ea"/>
                <a:cs typeface="Arial" panose="020B0604020202020204" pitchFamily="34" charset="0"/>
              </a:rPr>
              <a:t>〈Link〉</a:t>
            </a:r>
            <a:r>
              <a:rPr lang="ja-JP" altLang="en-US" sz="1400" b="1">
                <a:solidFill>
                  <a:schemeClr val="bg1"/>
                </a:solidFill>
                <a:latin typeface="+mn-ea"/>
              </a:rPr>
              <a:t>し、共創していく社会を実現する</a:t>
            </a:r>
            <a:endParaRPr lang="en-US" altLang="ja-JP" sz="1400" b="1">
              <a:solidFill>
                <a:schemeClr val="bg1"/>
              </a:solidFill>
              <a:latin typeface="+mn-ea"/>
            </a:endParaRPr>
          </a:p>
        </p:txBody>
      </p:sp>
      <p:sp>
        <p:nvSpPr>
          <p:cNvPr id="7" name="フッター プレースホルダー 6">
            <a:extLst>
              <a:ext uri="{FF2B5EF4-FFF2-40B4-BE49-F238E27FC236}">
                <a16:creationId xmlns:a16="http://schemas.microsoft.com/office/drawing/2014/main" id="{A1FD1E54-42D4-29A0-C1F3-45B9DF26F82F}"/>
              </a:ext>
            </a:extLst>
          </p:cNvPr>
          <p:cNvSpPr>
            <a:spLocks noGrp="1"/>
          </p:cNvSpPr>
          <p:nvPr>
            <p:ph type="ftr" sz="quarter" idx="12"/>
          </p:nvPr>
        </p:nvSpPr>
        <p:spPr/>
        <p:txBody>
          <a:bodyPr/>
          <a:lstStyle/>
          <a:p>
            <a:r>
              <a:rPr lang="en-GB" altLang="en-GB"/>
              <a:t>Copyright © 2023 Publink inc.</a:t>
            </a:r>
          </a:p>
        </p:txBody>
      </p:sp>
      <p:sp>
        <p:nvSpPr>
          <p:cNvPr id="3" name="コンテンツ プレースホルダー 2">
            <a:extLst>
              <a:ext uri="{FF2B5EF4-FFF2-40B4-BE49-F238E27FC236}">
                <a16:creationId xmlns:a16="http://schemas.microsoft.com/office/drawing/2014/main" id="{0FF63B97-A1F8-2A20-9EB1-BB5109741059}"/>
              </a:ext>
            </a:extLst>
          </p:cNvPr>
          <p:cNvSpPr>
            <a:spLocks noGrp="1"/>
          </p:cNvSpPr>
          <p:nvPr>
            <p:ph sz="quarter" idx="4294967295"/>
          </p:nvPr>
        </p:nvSpPr>
        <p:spPr>
          <a:xfrm>
            <a:off x="2195511" y="2630354"/>
            <a:ext cx="5514975" cy="468312"/>
          </a:xfrm>
          <a:prstGeom prst="rect">
            <a:avLst/>
          </a:prstGeom>
        </p:spPr>
        <p:txBody>
          <a:bodyPr/>
          <a:lstStyle/>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buNone/>
            </a:pPr>
            <a:endParaRPr lang="ja-JP" altLang="en-US"/>
          </a:p>
        </p:txBody>
      </p:sp>
      <p:pic>
        <p:nvPicPr>
          <p:cNvPr id="4" name="Google Shape;764;p70" descr="ロゴ, 会社名&#10;&#10;自動的に生成された説明">
            <a:extLst>
              <a:ext uri="{FF2B5EF4-FFF2-40B4-BE49-F238E27FC236}">
                <a16:creationId xmlns:a16="http://schemas.microsoft.com/office/drawing/2014/main" id="{51BCF65E-1AB0-4B57-B77C-55776B0401ED}"/>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084906" y="4244623"/>
            <a:ext cx="1736187" cy="893102"/>
          </a:xfrm>
          <a:prstGeom prst="rect">
            <a:avLst/>
          </a:prstGeom>
          <a:noFill/>
          <a:ln>
            <a:noFill/>
          </a:ln>
        </p:spPr>
      </p:pic>
      <p:sp>
        <p:nvSpPr>
          <p:cNvPr id="8" name="スライド番号プレースホルダー 7">
            <a:extLst>
              <a:ext uri="{FF2B5EF4-FFF2-40B4-BE49-F238E27FC236}">
                <a16:creationId xmlns:a16="http://schemas.microsoft.com/office/drawing/2014/main" id="{6509B36D-7D4B-7BB6-ECB8-3E25379D1F88}"/>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17</a:t>
            </a:fld>
            <a:endParaRPr kumimoji="1" lang="ja-JP" altLang="en-US"/>
          </a:p>
        </p:txBody>
      </p:sp>
    </p:spTree>
    <p:extLst>
      <p:ext uri="{BB962C8B-B14F-4D97-AF65-F5344CB8AC3E}">
        <p14:creationId xmlns:p14="http://schemas.microsoft.com/office/powerpoint/2010/main" val="199027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2" name="Google Shape;749;p70">
            <a:extLst>
              <a:ext uri="{FF2B5EF4-FFF2-40B4-BE49-F238E27FC236}">
                <a16:creationId xmlns:a16="http://schemas.microsoft.com/office/drawing/2014/main" id="{4FFC8ADA-84A0-FC8D-B9A6-08D0185656B5}"/>
              </a:ext>
            </a:extLst>
          </p:cNvPr>
          <p:cNvSpPr/>
          <p:nvPr/>
        </p:nvSpPr>
        <p:spPr>
          <a:xfrm>
            <a:off x="2376492" y="4764187"/>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株式会社 パブリンク</a:t>
            </a:r>
          </a:p>
        </p:txBody>
      </p:sp>
      <p:sp>
        <p:nvSpPr>
          <p:cNvPr id="4" name="Google Shape;750;p70">
            <a:extLst>
              <a:ext uri="{FF2B5EF4-FFF2-40B4-BE49-F238E27FC236}">
                <a16:creationId xmlns:a16="http://schemas.microsoft.com/office/drawing/2014/main" id="{7B897FA1-859C-81D8-2872-2703D68DF3EF}"/>
              </a:ext>
            </a:extLst>
          </p:cNvPr>
          <p:cNvSpPr/>
          <p:nvPr/>
        </p:nvSpPr>
        <p:spPr>
          <a:xfrm>
            <a:off x="2376492" y="5174053"/>
            <a:ext cx="1142984"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Publink Inc.</a:t>
            </a:r>
            <a:endParaRPr lang="en-US" sz="120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5" name="Google Shape;751;p70">
            <a:extLst>
              <a:ext uri="{FF2B5EF4-FFF2-40B4-BE49-F238E27FC236}">
                <a16:creationId xmlns:a16="http://schemas.microsoft.com/office/drawing/2014/main" id="{011AB9F7-6A2F-C8F6-6198-DE6701947116}"/>
              </a:ext>
            </a:extLst>
          </p:cNvPr>
          <p:cNvSpPr/>
          <p:nvPr/>
        </p:nvSpPr>
        <p:spPr>
          <a:xfrm>
            <a:off x="5499880" y="5089453"/>
            <a:ext cx="3885655" cy="4308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100-0013 </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東京都千代田区霞が関</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丁目</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4</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番</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号</a:t>
            </a:r>
          </a:p>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日土地ビル</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2F SENQ</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霞が関</a:t>
            </a:r>
          </a:p>
        </p:txBody>
      </p:sp>
      <p:sp>
        <p:nvSpPr>
          <p:cNvPr id="6" name="Google Shape;752;p70">
            <a:extLst>
              <a:ext uri="{FF2B5EF4-FFF2-40B4-BE49-F238E27FC236}">
                <a16:creationId xmlns:a16="http://schemas.microsoft.com/office/drawing/2014/main" id="{6E76DCF0-6130-A6BF-766F-0D783C2CAC6E}"/>
              </a:ext>
            </a:extLst>
          </p:cNvPr>
          <p:cNvSpPr/>
          <p:nvPr/>
        </p:nvSpPr>
        <p:spPr>
          <a:xfrm>
            <a:off x="2376492" y="558679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栫井 誠一郎</a:t>
            </a:r>
          </a:p>
        </p:txBody>
      </p:sp>
      <p:sp>
        <p:nvSpPr>
          <p:cNvPr id="7" name="Google Shape;753;p70">
            <a:extLst>
              <a:ext uri="{FF2B5EF4-FFF2-40B4-BE49-F238E27FC236}">
                <a16:creationId xmlns:a16="http://schemas.microsoft.com/office/drawing/2014/main" id="{490B6768-AFFC-80B5-C95E-9C765EF9067A}"/>
              </a:ext>
            </a:extLst>
          </p:cNvPr>
          <p:cNvSpPr/>
          <p:nvPr/>
        </p:nvSpPr>
        <p:spPr>
          <a:xfrm>
            <a:off x="5499880" y="4764187"/>
            <a:ext cx="24573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2011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年</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12</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5</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日 </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決算期 </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a:t>
            </a:r>
            <a:endParaRPr lang="ja-JP" altLang="en-US" sz="120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8" name="Google Shape;754;p70">
            <a:extLst>
              <a:ext uri="{FF2B5EF4-FFF2-40B4-BE49-F238E27FC236}">
                <a16:creationId xmlns:a16="http://schemas.microsoft.com/office/drawing/2014/main" id="{8544963E-69BB-A8F9-6374-DF291F278902}"/>
              </a:ext>
            </a:extLst>
          </p:cNvPr>
          <p:cNvSpPr/>
          <p:nvPr/>
        </p:nvSpPr>
        <p:spPr>
          <a:xfrm>
            <a:off x="5499880" y="5586790"/>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https://publink.biz/</a:t>
            </a:r>
            <a:endParaRPr lang="en-US" sz="1200">
              <a:solidFill>
                <a:srgbClr val="000000"/>
              </a:solidFill>
              <a:latin typeface="Yu Gothic UI" panose="020B0500000000000000" pitchFamily="34" charset="-128"/>
              <a:ea typeface="Yu Gothic UI" panose="020B0500000000000000" pitchFamily="34" charset="-128"/>
              <a:cs typeface="Meiryo"/>
              <a:sym typeface="Meiryo"/>
            </a:endParaRPr>
          </a:p>
        </p:txBody>
      </p:sp>
      <p:sp>
        <p:nvSpPr>
          <p:cNvPr id="10" name="Google Shape;756;p70">
            <a:extLst>
              <a:ext uri="{FF2B5EF4-FFF2-40B4-BE49-F238E27FC236}">
                <a16:creationId xmlns:a16="http://schemas.microsoft.com/office/drawing/2014/main" id="{2F0F8373-3A11-F757-625A-422C50EC09F8}"/>
              </a:ext>
            </a:extLst>
          </p:cNvPr>
          <p:cNvSpPr/>
          <p:nvPr/>
        </p:nvSpPr>
        <p:spPr>
          <a:xfrm>
            <a:off x="1057882" y="5174053"/>
            <a:ext cx="8199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英字表記</a:t>
            </a:r>
          </a:p>
        </p:txBody>
      </p:sp>
      <p:sp>
        <p:nvSpPr>
          <p:cNvPr id="11" name="Google Shape;757;p70">
            <a:extLst>
              <a:ext uri="{FF2B5EF4-FFF2-40B4-BE49-F238E27FC236}">
                <a16:creationId xmlns:a16="http://schemas.microsoft.com/office/drawing/2014/main" id="{2923AF59-BB60-EA6B-99A8-722FAA25A0F8}"/>
              </a:ext>
            </a:extLst>
          </p:cNvPr>
          <p:cNvSpPr/>
          <p:nvPr/>
        </p:nvSpPr>
        <p:spPr>
          <a:xfrm>
            <a:off x="4721664" y="5174053"/>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所在地</a:t>
            </a:r>
          </a:p>
        </p:txBody>
      </p:sp>
      <p:sp>
        <p:nvSpPr>
          <p:cNvPr id="12" name="Google Shape;758;p70">
            <a:extLst>
              <a:ext uri="{FF2B5EF4-FFF2-40B4-BE49-F238E27FC236}">
                <a16:creationId xmlns:a16="http://schemas.microsoft.com/office/drawing/2014/main" id="{97937DB1-E03E-B068-DBD4-8E7B9E80D553}"/>
              </a:ext>
            </a:extLst>
          </p:cNvPr>
          <p:cNvSpPr/>
          <p:nvPr/>
        </p:nvSpPr>
        <p:spPr>
          <a:xfrm>
            <a:off x="1057882" y="558679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代表取締役社長</a:t>
            </a:r>
          </a:p>
        </p:txBody>
      </p:sp>
      <p:sp>
        <p:nvSpPr>
          <p:cNvPr id="15" name="Google Shape;760;p70">
            <a:extLst>
              <a:ext uri="{FF2B5EF4-FFF2-40B4-BE49-F238E27FC236}">
                <a16:creationId xmlns:a16="http://schemas.microsoft.com/office/drawing/2014/main" id="{767C1673-020B-8734-A491-CBD7E7BFBE3E}"/>
              </a:ext>
            </a:extLst>
          </p:cNvPr>
          <p:cNvSpPr/>
          <p:nvPr/>
        </p:nvSpPr>
        <p:spPr>
          <a:xfrm>
            <a:off x="4721664" y="4764187"/>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設立</a:t>
            </a:r>
          </a:p>
        </p:txBody>
      </p:sp>
      <p:sp>
        <p:nvSpPr>
          <p:cNvPr id="16" name="Google Shape;761;p70">
            <a:extLst>
              <a:ext uri="{FF2B5EF4-FFF2-40B4-BE49-F238E27FC236}">
                <a16:creationId xmlns:a16="http://schemas.microsoft.com/office/drawing/2014/main" id="{6576A526-0A15-6EF1-ADF3-6E701DD8BA0D}"/>
              </a:ext>
            </a:extLst>
          </p:cNvPr>
          <p:cNvSpPr/>
          <p:nvPr/>
        </p:nvSpPr>
        <p:spPr>
          <a:xfrm>
            <a:off x="4721664" y="5586790"/>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tx2"/>
                </a:solidFill>
                <a:latin typeface="Yu Gothic UI" panose="020B0500000000000000" pitchFamily="34" charset="-128"/>
                <a:ea typeface="Yu Gothic UI" panose="020B0500000000000000" pitchFamily="34" charset="-128"/>
                <a:cs typeface="Meiryo"/>
                <a:sym typeface="Meiryo"/>
              </a:rPr>
              <a:t>URL</a:t>
            </a:r>
            <a:endParaRPr lang="en-US" sz="1200">
              <a:solidFill>
                <a:schemeClr val="tx2"/>
              </a:solidFill>
              <a:latin typeface="Yu Gothic UI" panose="020B0500000000000000" pitchFamily="34" charset="-128"/>
              <a:ea typeface="Yu Gothic UI" panose="020B0500000000000000" pitchFamily="34" charset="-128"/>
              <a:cs typeface="Meiryo"/>
              <a:sym typeface="Meiryo"/>
            </a:endParaRPr>
          </a:p>
        </p:txBody>
      </p:sp>
      <p:sp>
        <p:nvSpPr>
          <p:cNvPr id="18" name="Google Shape;763;p70">
            <a:extLst>
              <a:ext uri="{FF2B5EF4-FFF2-40B4-BE49-F238E27FC236}">
                <a16:creationId xmlns:a16="http://schemas.microsoft.com/office/drawing/2014/main" id="{5167A689-376F-3E28-9198-34A8B73650C4}"/>
              </a:ext>
            </a:extLst>
          </p:cNvPr>
          <p:cNvSpPr/>
          <p:nvPr/>
        </p:nvSpPr>
        <p:spPr>
          <a:xfrm>
            <a:off x="1057881" y="4764187"/>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社名</a:t>
            </a:r>
          </a:p>
        </p:txBody>
      </p:sp>
      <p:pic>
        <p:nvPicPr>
          <p:cNvPr id="19" name="Google Shape;764;p70" descr="ロゴ, 会社名&#10;&#10;自動的に生成された説明">
            <a:extLst>
              <a:ext uri="{FF2B5EF4-FFF2-40B4-BE49-F238E27FC236}">
                <a16:creationId xmlns:a16="http://schemas.microsoft.com/office/drawing/2014/main" id="{38AB2A98-55E6-82E6-4AB3-88971F29E184}"/>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552118" y="489918"/>
            <a:ext cx="1138961" cy="574037"/>
          </a:xfrm>
          <a:prstGeom prst="rect">
            <a:avLst/>
          </a:prstGeom>
          <a:noFill/>
          <a:ln>
            <a:noFill/>
          </a:ln>
        </p:spPr>
      </p:pic>
      <p:sp>
        <p:nvSpPr>
          <p:cNvPr id="21" name="Google Shape;752;p70">
            <a:extLst>
              <a:ext uri="{FF2B5EF4-FFF2-40B4-BE49-F238E27FC236}">
                <a16:creationId xmlns:a16="http://schemas.microsoft.com/office/drawing/2014/main" id="{4BC4A263-7AD3-FB94-6425-70FAA38679DC}"/>
              </a:ext>
            </a:extLst>
          </p:cNvPr>
          <p:cNvSpPr/>
          <p:nvPr/>
        </p:nvSpPr>
        <p:spPr>
          <a:xfrm>
            <a:off x="2360370" y="601111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約</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名</a:t>
            </a:r>
          </a:p>
        </p:txBody>
      </p:sp>
      <p:sp>
        <p:nvSpPr>
          <p:cNvPr id="22" name="Google Shape;758;p70">
            <a:extLst>
              <a:ext uri="{FF2B5EF4-FFF2-40B4-BE49-F238E27FC236}">
                <a16:creationId xmlns:a16="http://schemas.microsoft.com/office/drawing/2014/main" id="{E46A0007-55AD-D924-82C4-23716C077018}"/>
              </a:ext>
            </a:extLst>
          </p:cNvPr>
          <p:cNvSpPr/>
          <p:nvPr/>
        </p:nvSpPr>
        <p:spPr>
          <a:xfrm>
            <a:off x="1041760" y="601111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社員数</a:t>
            </a:r>
          </a:p>
        </p:txBody>
      </p:sp>
      <p:sp>
        <p:nvSpPr>
          <p:cNvPr id="3" name="正方形/長方形 2">
            <a:extLst>
              <a:ext uri="{FF2B5EF4-FFF2-40B4-BE49-F238E27FC236}">
                <a16:creationId xmlns:a16="http://schemas.microsoft.com/office/drawing/2014/main" id="{101D0C73-0716-A989-6D05-9B7FD0D7353C}"/>
              </a:ext>
            </a:extLst>
          </p:cNvPr>
          <p:cNvSpPr/>
          <p:nvPr/>
        </p:nvSpPr>
        <p:spPr>
          <a:xfrm>
            <a:off x="701974" y="1226675"/>
            <a:ext cx="8502052" cy="3095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変化の激しい現代において「次の社会」を創り出すには、</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社会にある様々な障壁や課題を、</a:t>
            </a:r>
            <a:r>
              <a:rPr kumimoji="0" lang="ja-JP" altLang="ja-JP" sz="1200" b="1">
                <a:solidFill>
                  <a:schemeClr val="tx2"/>
                </a:solidFill>
                <a:latin typeface="Yu Gothic UI" panose="020B0500000000000000" pitchFamily="34" charset="-128"/>
                <a:ea typeface="Yu Gothic UI" panose="020B0500000000000000" pitchFamily="34" charset="-128"/>
              </a:rPr>
              <a:t>官と民がチームになって突破していく</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ことが重要です。</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しかし、官と民は陳情・承認の上下関係や、情報の非対称性、言葉や行動原理、</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組織カルチャーの違いから、</a:t>
            </a:r>
            <a:r>
              <a:rPr kumimoji="0" lang="ja-JP" altLang="ja-JP" sz="1200" b="1">
                <a:solidFill>
                  <a:schemeClr val="tx2"/>
                </a:solidFill>
                <a:latin typeface="Yu Gothic UI" panose="020B0500000000000000" pitchFamily="34" charset="-128"/>
                <a:ea typeface="Yu Gothic UI" panose="020B0500000000000000" pitchFamily="34" charset="-128"/>
              </a:rPr>
              <a:t>フラットなチームを組成することは容易ではありません。</a:t>
            </a:r>
            <a:endParaRPr kumimoji="0" lang="en-US" altLang="ja-JP" sz="1200" b="1">
              <a:solidFill>
                <a:schemeClr val="tx2"/>
              </a:solidFill>
              <a:latin typeface="Yu Gothic UI" panose="020B0500000000000000" pitchFamily="34" charset="-128"/>
              <a:ea typeface="Yu Gothic UI" panose="020B0500000000000000" pitchFamily="34" charset="-128"/>
            </a:endParaRPr>
          </a:p>
          <a:p>
            <a:pPr algn="ctr" defTabSz="914400">
              <a:lnSpc>
                <a:spcPct val="150000"/>
              </a:lnSpc>
            </a:pPr>
            <a:endPar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”Publink” は、国と民間の「繋ぎ」になる人材＝ パブリンガルのネットワークを活用し、</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b="1">
                <a:solidFill>
                  <a:schemeClr val="tx2"/>
                </a:solidFill>
                <a:latin typeface="Yu Gothic UI" panose="020B0500000000000000" pitchFamily="34" charset="-128"/>
                <a:ea typeface="Yu Gothic UI" panose="020B0500000000000000" pitchFamily="34" charset="-128"/>
              </a:rPr>
              <a:t>政策とビジネスがwin-win</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になり、その価値を最大化するためのサポートを実施いたします。</a:t>
            </a: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28" name="フッター プレースホルダー 27">
            <a:extLst>
              <a:ext uri="{FF2B5EF4-FFF2-40B4-BE49-F238E27FC236}">
                <a16:creationId xmlns:a16="http://schemas.microsoft.com/office/drawing/2014/main" id="{29906EB2-4F83-2E3E-8B51-8C893F9B1D6F}"/>
              </a:ext>
            </a:extLst>
          </p:cNvPr>
          <p:cNvSpPr>
            <a:spLocks noGrp="1"/>
          </p:cNvSpPr>
          <p:nvPr>
            <p:ph type="ftr" sz="quarter" idx="12"/>
          </p:nvPr>
        </p:nvSpPr>
        <p:spPr/>
        <p:txBody>
          <a:bodyPr/>
          <a:lstStyle/>
          <a:p>
            <a:r>
              <a:rPr lang="en-GB" altLang="en-GB"/>
              <a:t>Copyright © 2023 Publink inc.</a:t>
            </a:r>
          </a:p>
        </p:txBody>
      </p:sp>
      <p:sp>
        <p:nvSpPr>
          <p:cNvPr id="29" name="スライド番号プレースホルダー 28">
            <a:extLst>
              <a:ext uri="{FF2B5EF4-FFF2-40B4-BE49-F238E27FC236}">
                <a16:creationId xmlns:a16="http://schemas.microsoft.com/office/drawing/2014/main" id="{3597A859-DFE4-222E-4118-CED4931A5522}"/>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a:t>
            </a:fld>
            <a:endParaRPr kumimoji="1" lang="ja-JP" altLang="en-US"/>
          </a:p>
        </p:txBody>
      </p:sp>
    </p:spTree>
    <p:extLst>
      <p:ext uri="{BB962C8B-B14F-4D97-AF65-F5344CB8AC3E}">
        <p14:creationId xmlns:p14="http://schemas.microsoft.com/office/powerpoint/2010/main" val="44369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3A1C815B-3124-A337-1E23-4F322CF540BA}"/>
              </a:ext>
            </a:extLst>
          </p:cNvPr>
          <p:cNvSpPr txBox="1"/>
          <p:nvPr/>
        </p:nvSpPr>
        <p:spPr>
          <a:xfrm>
            <a:off x="4267200" y="2133600"/>
            <a:ext cx="5339367" cy="3753109"/>
          </a:xfrm>
          <a:prstGeom prst="rect">
            <a:avLst/>
          </a:prstGeom>
          <a:noFill/>
        </p:spPr>
        <p:txBody>
          <a:bodyPr wrap="square" lIns="64291" tIns="32146" rIns="64291" bIns="32146" rtlCol="0">
            <a:spAutoFit/>
          </a:bodyPr>
          <a:lstStyle/>
          <a:p>
            <a:pPr defTabSz="410751" hangingPunct="0">
              <a:defRPr/>
            </a:pPr>
            <a:r>
              <a:rPr kumimoji="0" lang="ja-JP" altLang="en-US" sz="1500" b="1" kern="0" dirty="0">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1982</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年生まれ</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経済産業省に</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2005〜2011</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年在籍</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経済成長戦略、内閣官房、研究開発課課長補佐、など</a:t>
            </a: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2011</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ケイテックパートナーズ</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marL="179388" indent="-179388"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数字を稼ぐ・背負う感覚を身につけるため、ゼロからプログラミングを学びシステムで事業開始。</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期で売上</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3000</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万円。</a:t>
            </a: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2013〜2017</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Zpeer</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mr-IN"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ズピア</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全国のペット獣医師の６割が登録する、獣医師限定の</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Web</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メディア</a:t>
            </a: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共同創業者　</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CTO</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兼</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CFO</a:t>
            </a:r>
          </a:p>
          <a:p>
            <a:pPr defTabSz="410751" hangingPunct="0">
              <a:defRPr/>
            </a:pP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2018</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Publink</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mr-IN"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パブリンク</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官民連携オープンイノベーション支援</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p:txBody>
      </p:sp>
      <p:cxnSp>
        <p:nvCxnSpPr>
          <p:cNvPr id="3" name="直線コネクタ 2">
            <a:extLst>
              <a:ext uri="{FF2B5EF4-FFF2-40B4-BE49-F238E27FC236}">
                <a16:creationId xmlns:a16="http://schemas.microsoft.com/office/drawing/2014/main" id="{AB10BD17-F710-1A4A-DF89-0F8A2D87EF9A}"/>
              </a:ext>
            </a:extLst>
          </p:cNvPr>
          <p:cNvCxnSpPr>
            <a:cxnSpLocks/>
          </p:cNvCxnSpPr>
          <p:nvPr/>
        </p:nvCxnSpPr>
        <p:spPr>
          <a:xfrm>
            <a:off x="4220135" y="2213424"/>
            <a:ext cx="1" cy="3950170"/>
          </a:xfrm>
          <a:prstGeom prst="line">
            <a:avLst/>
          </a:prstGeom>
          <a:noFill/>
          <a:ln w="28575" cap="flat">
            <a:solidFill>
              <a:srgbClr val="2B69B2"/>
            </a:solidFill>
            <a:prstDash val="solid"/>
            <a:miter lim="400000"/>
          </a:ln>
          <a:effectLst/>
          <a:sp3d/>
        </p:spPr>
        <p:style>
          <a:lnRef idx="0">
            <a:scrgbClr r="0" g="0" b="0"/>
          </a:lnRef>
          <a:fillRef idx="0">
            <a:scrgbClr r="0" g="0" b="0"/>
          </a:fillRef>
          <a:effectRef idx="0">
            <a:scrgbClr r="0" g="0" b="0"/>
          </a:effectRef>
          <a:fontRef idx="none"/>
        </p:style>
      </p:cxnSp>
      <p:sp>
        <p:nvSpPr>
          <p:cNvPr id="4" name="楕円 14">
            <a:extLst>
              <a:ext uri="{FF2B5EF4-FFF2-40B4-BE49-F238E27FC236}">
                <a16:creationId xmlns:a16="http://schemas.microsoft.com/office/drawing/2014/main" id="{AACBC85D-962F-EC65-9801-420C3687F70A}"/>
              </a:ext>
            </a:extLst>
          </p:cNvPr>
          <p:cNvSpPr/>
          <p:nvPr/>
        </p:nvSpPr>
        <p:spPr>
          <a:xfrm>
            <a:off x="4132614" y="2171945"/>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0" name="楕円 15">
            <a:extLst>
              <a:ext uri="{FF2B5EF4-FFF2-40B4-BE49-F238E27FC236}">
                <a16:creationId xmlns:a16="http://schemas.microsoft.com/office/drawing/2014/main" id="{D49A093C-B2C0-690A-68EC-82BB6884787B}"/>
              </a:ext>
            </a:extLst>
          </p:cNvPr>
          <p:cNvSpPr/>
          <p:nvPr/>
        </p:nvSpPr>
        <p:spPr>
          <a:xfrm>
            <a:off x="4132614" y="3682312"/>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1" name="楕円 16">
            <a:extLst>
              <a:ext uri="{FF2B5EF4-FFF2-40B4-BE49-F238E27FC236}">
                <a16:creationId xmlns:a16="http://schemas.microsoft.com/office/drawing/2014/main" id="{FB7CEFE7-B2C2-06D9-FD9D-67DD7ADA0B6F}"/>
              </a:ext>
            </a:extLst>
          </p:cNvPr>
          <p:cNvSpPr/>
          <p:nvPr/>
        </p:nvSpPr>
        <p:spPr>
          <a:xfrm>
            <a:off x="4132614" y="4646513"/>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2" name="楕円 18">
            <a:extLst>
              <a:ext uri="{FF2B5EF4-FFF2-40B4-BE49-F238E27FC236}">
                <a16:creationId xmlns:a16="http://schemas.microsoft.com/office/drawing/2014/main" id="{D1641570-526E-A6E8-21E4-C7EF63735601}"/>
              </a:ext>
            </a:extLst>
          </p:cNvPr>
          <p:cNvSpPr/>
          <p:nvPr/>
        </p:nvSpPr>
        <p:spPr>
          <a:xfrm>
            <a:off x="4132614" y="2827644"/>
            <a:ext cx="190800" cy="164489"/>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3" name="テキスト ボックス 32">
            <a:extLst>
              <a:ext uri="{FF2B5EF4-FFF2-40B4-BE49-F238E27FC236}">
                <a16:creationId xmlns:a16="http://schemas.microsoft.com/office/drawing/2014/main" id="{0B585C33-CDA4-53CC-A766-BECA0EBF5F88}"/>
              </a:ext>
            </a:extLst>
          </p:cNvPr>
          <p:cNvSpPr txBox="1"/>
          <p:nvPr/>
        </p:nvSpPr>
        <p:spPr>
          <a:xfrm>
            <a:off x="4132614" y="1071127"/>
            <a:ext cx="4121641" cy="877163"/>
          </a:xfrm>
          <a:prstGeom prst="rect">
            <a:avLst/>
          </a:prstGeom>
          <a:noFill/>
        </p:spPr>
        <p:txBody>
          <a:bodyPr wrap="none" rtlCol="0">
            <a:spAutoFit/>
          </a:bodyPr>
          <a:lstStyle/>
          <a:p>
            <a:pPr defTabSz="410751" hangingPunct="0">
              <a:defRPr/>
            </a:pPr>
            <a:r>
              <a:rPr kumimoji="0" lang="ja-JP" altLang="en-US" sz="32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栫井 誠一郎 </a:t>
            </a:r>
            <a:r>
              <a:rPr kumimoji="0" lang="ja-JP" altLang="en-US"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かこい せいいちろう</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1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b="1" kern="0" dirty="0">
                <a:solidFill>
                  <a:srgbClr val="2B69B2"/>
                </a:solidFill>
                <a:latin typeface="Yu Gothic UI" panose="020B0500000000000000" pitchFamily="50" charset="-128"/>
                <a:ea typeface="Yu Gothic UI" panose="020B0500000000000000" pitchFamily="50" charset="-128"/>
                <a:sym typeface="ヒラギノ角ゴ ProN W3"/>
              </a:rPr>
              <a:t>株式会社</a:t>
            </a:r>
            <a:r>
              <a:rPr kumimoji="0" lang="ja-JP" altLang="ja-JP" b="1" kern="0" dirty="0">
                <a:solidFill>
                  <a:srgbClr val="2B69B2"/>
                </a:solidFill>
                <a:latin typeface="Yu Gothic UI" panose="020B0500000000000000" pitchFamily="50" charset="-128"/>
                <a:ea typeface="Yu Gothic UI" panose="020B0500000000000000" pitchFamily="50" charset="-128"/>
                <a:sym typeface="ヒラギノ角ゴ ProN W3"/>
              </a:rPr>
              <a:t>P</a:t>
            </a:r>
            <a:r>
              <a:rPr kumimoji="0" lang="en-US" altLang="ja-JP" b="1" kern="0" dirty="0" err="1">
                <a:solidFill>
                  <a:srgbClr val="2B69B2"/>
                </a:solidFill>
                <a:latin typeface="Yu Gothic UI" panose="020B0500000000000000" pitchFamily="50" charset="-128"/>
                <a:ea typeface="Yu Gothic UI" panose="020B0500000000000000" pitchFamily="50" charset="-128"/>
                <a:sym typeface="ヒラギノ角ゴ ProN W3"/>
              </a:rPr>
              <a:t>ublink</a:t>
            </a:r>
            <a:r>
              <a:rPr kumimoji="0" lang="ja-JP" altLang="en-US" b="1" kern="0" dirty="0">
                <a:solidFill>
                  <a:srgbClr val="2B69B2"/>
                </a:solidFill>
                <a:latin typeface="Yu Gothic UI" panose="020B0500000000000000" pitchFamily="50" charset="-128"/>
                <a:ea typeface="Yu Gothic UI" panose="020B0500000000000000" pitchFamily="50" charset="-128"/>
                <a:sym typeface="ヒラギノ角ゴ ProN W3"/>
              </a:rPr>
              <a:t> 代表取締役</a:t>
            </a:r>
            <a:endParaRPr kumimoji="0" lang="en-US" altLang="ja-JP" sz="1100" kern="0" dirty="0">
              <a:solidFill>
                <a:schemeClr val="accent4"/>
              </a:solidFill>
              <a:latin typeface="Yu Gothic UI" panose="020B0500000000000000" pitchFamily="50" charset="-128"/>
              <a:ea typeface="Yu Gothic UI" panose="020B0500000000000000" pitchFamily="50" charset="-128"/>
              <a:sym typeface="ヒラギノ角ゴ ProN W3"/>
            </a:endParaRPr>
          </a:p>
        </p:txBody>
      </p:sp>
      <p:sp>
        <p:nvSpPr>
          <p:cNvPr id="35" name="楕円 13">
            <a:extLst>
              <a:ext uri="{FF2B5EF4-FFF2-40B4-BE49-F238E27FC236}">
                <a16:creationId xmlns:a16="http://schemas.microsoft.com/office/drawing/2014/main" id="{5FFB804E-83B1-71EE-5C31-CEB9BC4B5B43}"/>
              </a:ext>
            </a:extLst>
          </p:cNvPr>
          <p:cNvSpPr/>
          <p:nvPr/>
        </p:nvSpPr>
        <p:spPr>
          <a:xfrm>
            <a:off x="4134036" y="5583014"/>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pic>
        <p:nvPicPr>
          <p:cNvPr id="36" name="Picture 2" descr="2人、テキストの画像のようです">
            <a:extLst>
              <a:ext uri="{FF2B5EF4-FFF2-40B4-BE49-F238E27FC236}">
                <a16:creationId xmlns:a16="http://schemas.microsoft.com/office/drawing/2014/main" id="{24A823CB-7A0A-FC43-FC2C-4F2DABECDF6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0846" y="3903540"/>
            <a:ext cx="3502759" cy="1970302"/>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descr="スーツ着ている男性&#10;&#10;自動的に生成された説明">
            <a:extLst>
              <a:ext uri="{FF2B5EF4-FFF2-40B4-BE49-F238E27FC236}">
                <a16:creationId xmlns:a16="http://schemas.microsoft.com/office/drawing/2014/main" id="{404713C0-2ED2-50AA-464F-805B78F162C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38794" y="1198245"/>
            <a:ext cx="2246864" cy="2328444"/>
          </a:xfrm>
          <a:prstGeom prst="rect">
            <a:avLst/>
          </a:prstGeom>
        </p:spPr>
      </p:pic>
      <p:sp>
        <p:nvSpPr>
          <p:cNvPr id="5" name="コンテンツ プレースホルダー 1">
            <a:extLst>
              <a:ext uri="{FF2B5EF4-FFF2-40B4-BE49-F238E27FC236}">
                <a16:creationId xmlns:a16="http://schemas.microsoft.com/office/drawing/2014/main" id="{79225814-3929-2703-A985-8417F015C124}"/>
              </a:ext>
            </a:extLst>
          </p:cNvPr>
          <p:cNvSpPr txBox="1">
            <a:spLocks/>
          </p:cNvSpPr>
          <p:nvPr/>
        </p:nvSpPr>
        <p:spPr>
          <a:xfrm>
            <a:off x="199251" y="231423"/>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代表紹介</a:t>
            </a:r>
          </a:p>
        </p:txBody>
      </p:sp>
      <p:sp>
        <p:nvSpPr>
          <p:cNvPr id="7" name="フッター プレースホルダー 6">
            <a:extLst>
              <a:ext uri="{FF2B5EF4-FFF2-40B4-BE49-F238E27FC236}">
                <a16:creationId xmlns:a16="http://schemas.microsoft.com/office/drawing/2014/main" id="{65FD9FBC-497F-8B54-92C9-D43CB73FEDF9}"/>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80606E1F-7E6A-D5E3-3217-92184CA8D0F3}"/>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2</a:t>
            </a:fld>
            <a:endParaRPr kumimoji="1" lang="ja-JP" altLang="en-US"/>
          </a:p>
        </p:txBody>
      </p:sp>
    </p:spTree>
    <p:extLst>
      <p:ext uri="{BB962C8B-B14F-4D97-AF65-F5344CB8AC3E}">
        <p14:creationId xmlns:p14="http://schemas.microsoft.com/office/powerpoint/2010/main" val="72615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56;p2">
            <a:extLst>
              <a:ext uri="{FF2B5EF4-FFF2-40B4-BE49-F238E27FC236}">
                <a16:creationId xmlns:a16="http://schemas.microsoft.com/office/drawing/2014/main" id="{58B7BA47-2DC3-0A6E-2841-1D53A1A9BFFE}"/>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3">
            <a:extLst>
              <a:ext uri="{FF2B5EF4-FFF2-40B4-BE49-F238E27FC236}">
                <a16:creationId xmlns:a16="http://schemas.microsoft.com/office/drawing/2014/main" id="{8371B7BF-BD87-F041-BD7F-3D86C0334D70}"/>
              </a:ext>
            </a:extLst>
          </p:cNvPr>
          <p:cNvSpPr txBox="1">
            <a:spLocks/>
          </p:cNvSpPr>
          <p:nvPr/>
        </p:nvSpPr>
        <p:spPr>
          <a:xfrm>
            <a:off x="1387311" y="997349"/>
            <a:ext cx="7131378" cy="88018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弊社メンバーが様々なコミュニティで中心的な役割を担っています。</a:t>
            </a:r>
          </a:p>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省庁、自治体、大企業、ベンチャーへの豊富なネットワークを、官民連携のシナジーに繋げていきます。</a:t>
            </a:r>
          </a:p>
        </p:txBody>
      </p:sp>
      <p:sp>
        <p:nvSpPr>
          <p:cNvPr id="3" name="Google Shape;246;p2">
            <a:extLst>
              <a:ext uri="{FF2B5EF4-FFF2-40B4-BE49-F238E27FC236}">
                <a16:creationId xmlns:a16="http://schemas.microsoft.com/office/drawing/2014/main" id="{4252341B-4465-009E-D76B-150CF9320FF0}"/>
              </a:ext>
            </a:extLst>
          </p:cNvPr>
          <p:cNvSpPr txBox="1"/>
          <p:nvPr/>
        </p:nvSpPr>
        <p:spPr>
          <a:xfrm>
            <a:off x="910111" y="2193025"/>
            <a:ext cx="1919446" cy="338015"/>
          </a:xfrm>
          <a:prstGeom prst="rect">
            <a:avLst/>
          </a:prstGeom>
          <a:solidFill>
            <a:schemeClr val="accent2"/>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官のコミュニティ</a:t>
            </a:r>
          </a:p>
        </p:txBody>
      </p:sp>
      <p:sp>
        <p:nvSpPr>
          <p:cNvPr id="4" name="Google Shape;247;p2">
            <a:extLst>
              <a:ext uri="{FF2B5EF4-FFF2-40B4-BE49-F238E27FC236}">
                <a16:creationId xmlns:a16="http://schemas.microsoft.com/office/drawing/2014/main" id="{1EC05429-BBC0-34F9-C168-AB7007409BF1}"/>
              </a:ext>
            </a:extLst>
          </p:cNvPr>
          <p:cNvSpPr/>
          <p:nvPr/>
        </p:nvSpPr>
        <p:spPr>
          <a:xfrm>
            <a:off x="910111" y="2693558"/>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15</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府省庁約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170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人、現役官僚限定グループ（若手・中堅・管理職の全世代）</a:t>
            </a:r>
          </a:p>
        </p:txBody>
      </p:sp>
      <p:sp>
        <p:nvSpPr>
          <p:cNvPr id="5" name="Google Shape;248;p2">
            <a:extLst>
              <a:ext uri="{FF2B5EF4-FFF2-40B4-BE49-F238E27FC236}">
                <a16:creationId xmlns:a16="http://schemas.microsoft.com/office/drawing/2014/main" id="{5EC3DE1E-F836-1AF7-DFF3-8186C50B3B81}"/>
              </a:ext>
            </a:extLst>
          </p:cNvPr>
          <p:cNvSpPr txBox="1"/>
          <p:nvPr/>
        </p:nvSpPr>
        <p:spPr>
          <a:xfrm>
            <a:off x="1292610" y="3979719"/>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6" name="Google Shape;249;p2">
            <a:extLst>
              <a:ext uri="{FF2B5EF4-FFF2-40B4-BE49-F238E27FC236}">
                <a16:creationId xmlns:a16="http://schemas.microsoft.com/office/drawing/2014/main" id="{2CA18D26-507C-1D8D-AF04-2C1E8151E276}"/>
              </a:ext>
            </a:extLst>
          </p:cNvPr>
          <p:cNvSpPr txBox="1"/>
          <p:nvPr/>
        </p:nvSpPr>
        <p:spPr>
          <a:xfrm>
            <a:off x="910110" y="2744091"/>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霞が関ティール</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7" name="Google Shape;250;p2">
            <a:extLst>
              <a:ext uri="{FF2B5EF4-FFF2-40B4-BE49-F238E27FC236}">
                <a16:creationId xmlns:a16="http://schemas.microsoft.com/office/drawing/2014/main" id="{B0A86382-FE4A-629E-A227-CE273193A085}"/>
              </a:ext>
            </a:extLst>
          </p:cNvPr>
          <p:cNvSpPr/>
          <p:nvPr/>
        </p:nvSpPr>
        <p:spPr>
          <a:xfrm>
            <a:off x="910111" y="445740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新しい霞が関を創る若手の会（行政改革の提言）</a:t>
            </a: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8" name="Google Shape;251;p2">
            <a:extLst>
              <a:ext uri="{FF2B5EF4-FFF2-40B4-BE49-F238E27FC236}">
                <a16:creationId xmlns:a16="http://schemas.microsoft.com/office/drawing/2014/main" id="{AADDAA6F-CE37-69A0-13FA-9E9399B1519A}"/>
              </a:ext>
            </a:extLst>
          </p:cNvPr>
          <p:cNvSpPr txBox="1"/>
          <p:nvPr/>
        </p:nvSpPr>
        <p:spPr>
          <a:xfrm>
            <a:off x="910111" y="5743567"/>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執行メンバー：栫井</a:t>
            </a:r>
          </a:p>
        </p:txBody>
      </p:sp>
      <p:sp>
        <p:nvSpPr>
          <p:cNvPr id="9" name="Google Shape;252;p2">
            <a:extLst>
              <a:ext uri="{FF2B5EF4-FFF2-40B4-BE49-F238E27FC236}">
                <a16:creationId xmlns:a16="http://schemas.microsoft.com/office/drawing/2014/main" id="{0B10C12A-B7A5-FC49-7864-52562872E2DE}"/>
              </a:ext>
            </a:extLst>
          </p:cNvPr>
          <p:cNvSpPr txBox="1"/>
          <p:nvPr/>
        </p:nvSpPr>
        <p:spPr>
          <a:xfrm>
            <a:off x="910110" y="450793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プロジェクト</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K</a:t>
            </a:r>
            <a:endParaRPr lang="en-US" sz="1108" b="1"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10" name="Google Shape;253;p2">
            <a:extLst>
              <a:ext uri="{FF2B5EF4-FFF2-40B4-BE49-F238E27FC236}">
                <a16:creationId xmlns:a16="http://schemas.microsoft.com/office/drawing/2014/main" id="{6EB1655F-F8ED-CD24-4AEA-B72D3F5D62DD}"/>
              </a:ext>
            </a:extLst>
          </p:cNvPr>
          <p:cNvSpPr/>
          <p:nvPr/>
        </p:nvSpPr>
        <p:spPr>
          <a:xfrm>
            <a:off x="3132850" y="2701842"/>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全省庁の元事務次官、</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大企業の課長以上</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社長</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累計</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1000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人以上</a:t>
            </a:r>
          </a:p>
        </p:txBody>
      </p:sp>
      <p:sp>
        <p:nvSpPr>
          <p:cNvPr id="11" name="Google Shape;254;p2">
            <a:extLst>
              <a:ext uri="{FF2B5EF4-FFF2-40B4-BE49-F238E27FC236}">
                <a16:creationId xmlns:a16="http://schemas.microsoft.com/office/drawing/2014/main" id="{656F5A9C-025B-BA0E-27E4-5813C22D5DF0}"/>
              </a:ext>
            </a:extLst>
          </p:cNvPr>
          <p:cNvSpPr txBox="1"/>
          <p:nvPr/>
        </p:nvSpPr>
        <p:spPr>
          <a:xfrm>
            <a:off x="3132850" y="3988004"/>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事務局長：栫井</a:t>
            </a:r>
          </a:p>
        </p:txBody>
      </p:sp>
      <p:sp>
        <p:nvSpPr>
          <p:cNvPr id="12" name="Google Shape;255;p2">
            <a:extLst>
              <a:ext uri="{FF2B5EF4-FFF2-40B4-BE49-F238E27FC236}">
                <a16:creationId xmlns:a16="http://schemas.microsoft.com/office/drawing/2014/main" id="{53751836-85B7-A90C-3DDF-745ED43C171C}"/>
              </a:ext>
            </a:extLst>
          </p:cNvPr>
          <p:cNvSpPr txBox="1"/>
          <p:nvPr/>
        </p:nvSpPr>
        <p:spPr>
          <a:xfrm>
            <a:off x="3132850" y="2752376"/>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官民連携国力倍増塾</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3" name="Google Shape;256;p2">
            <a:extLst>
              <a:ext uri="{FF2B5EF4-FFF2-40B4-BE49-F238E27FC236}">
                <a16:creationId xmlns:a16="http://schemas.microsoft.com/office/drawing/2014/main" id="{48E695D9-0962-96D7-D1F6-7D821CEE0188}"/>
              </a:ext>
            </a:extLst>
          </p:cNvPr>
          <p:cNvSpPr txBox="1"/>
          <p:nvPr/>
        </p:nvSpPr>
        <p:spPr>
          <a:xfrm>
            <a:off x="3041586" y="2193025"/>
            <a:ext cx="5990881" cy="338015"/>
          </a:xfrm>
          <a:prstGeom prst="rect">
            <a:avLst/>
          </a:prstGeom>
          <a:solidFill>
            <a:schemeClr val="accent6"/>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官民コミュニティ</a:t>
            </a:r>
          </a:p>
        </p:txBody>
      </p:sp>
      <p:sp>
        <p:nvSpPr>
          <p:cNvPr id="15" name="Google Shape;257;p2">
            <a:extLst>
              <a:ext uri="{FF2B5EF4-FFF2-40B4-BE49-F238E27FC236}">
                <a16:creationId xmlns:a16="http://schemas.microsoft.com/office/drawing/2014/main" id="{188B17A8-26BA-49DA-6E7D-849B201EC96A}"/>
              </a:ext>
            </a:extLst>
          </p:cNvPr>
          <p:cNvSpPr/>
          <p:nvPr/>
        </p:nvSpPr>
        <p:spPr>
          <a:xfrm>
            <a:off x="5234829"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経済産業省の卒業生（転職者）約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150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6" name="Google Shape;258;p2">
            <a:extLst>
              <a:ext uri="{FF2B5EF4-FFF2-40B4-BE49-F238E27FC236}">
                <a16:creationId xmlns:a16="http://schemas.microsoft.com/office/drawing/2014/main" id="{6D68D5D2-254B-CF01-BFB0-7697A030F312}"/>
              </a:ext>
            </a:extLst>
          </p:cNvPr>
          <p:cNvSpPr txBox="1"/>
          <p:nvPr/>
        </p:nvSpPr>
        <p:spPr>
          <a:xfrm>
            <a:off x="5617328" y="3973656"/>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17" name="Google Shape;259;p2">
            <a:extLst>
              <a:ext uri="{FF2B5EF4-FFF2-40B4-BE49-F238E27FC236}">
                <a16:creationId xmlns:a16="http://schemas.microsoft.com/office/drawing/2014/main" id="{195DB7A7-FA82-589B-DCD2-7598886E8182}"/>
              </a:ext>
            </a:extLst>
          </p:cNvPr>
          <p:cNvSpPr txBox="1"/>
          <p:nvPr/>
        </p:nvSpPr>
        <p:spPr>
          <a:xfrm>
            <a:off x="5145421"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経済産業省アラムナイ</a:t>
            </a:r>
          </a:p>
        </p:txBody>
      </p:sp>
      <p:sp>
        <p:nvSpPr>
          <p:cNvPr id="18" name="Google Shape;260;p2">
            <a:extLst>
              <a:ext uri="{FF2B5EF4-FFF2-40B4-BE49-F238E27FC236}">
                <a16:creationId xmlns:a16="http://schemas.microsoft.com/office/drawing/2014/main" id="{DAA18DDE-AA6D-3A40-F8B7-2E84DC2C9FB8}"/>
              </a:ext>
            </a:extLst>
          </p:cNvPr>
          <p:cNvSpPr/>
          <p:nvPr/>
        </p:nvSpPr>
        <p:spPr>
          <a:xfrm>
            <a:off x="3172360" y="4493086"/>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政府渉外、パブリックアフェアーズ専門家が約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人登録</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9" name="Google Shape;261;p2">
            <a:extLst>
              <a:ext uri="{FF2B5EF4-FFF2-40B4-BE49-F238E27FC236}">
                <a16:creationId xmlns:a16="http://schemas.microsoft.com/office/drawing/2014/main" id="{2EC41D56-9B00-EB21-8782-E03B2B0A5711}"/>
              </a:ext>
            </a:extLst>
          </p:cNvPr>
          <p:cNvSpPr txBox="1"/>
          <p:nvPr/>
        </p:nvSpPr>
        <p:spPr>
          <a:xfrm>
            <a:off x="3202678" y="5779247"/>
            <a:ext cx="1718845"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事務局：栫井</a:t>
            </a:r>
          </a:p>
        </p:txBody>
      </p:sp>
      <p:sp>
        <p:nvSpPr>
          <p:cNvPr id="20" name="Google Shape;262;p2">
            <a:extLst>
              <a:ext uri="{FF2B5EF4-FFF2-40B4-BE49-F238E27FC236}">
                <a16:creationId xmlns:a16="http://schemas.microsoft.com/office/drawing/2014/main" id="{E673063F-F914-CB27-AAA1-30E6D52AE861}"/>
              </a:ext>
            </a:extLst>
          </p:cNvPr>
          <p:cNvSpPr txBox="1"/>
          <p:nvPr/>
        </p:nvSpPr>
        <p:spPr>
          <a:xfrm>
            <a:off x="3172360" y="454361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政官民政策ネットワーク</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1" name="Google Shape;263;p2">
            <a:extLst>
              <a:ext uri="{FF2B5EF4-FFF2-40B4-BE49-F238E27FC236}">
                <a16:creationId xmlns:a16="http://schemas.microsoft.com/office/drawing/2014/main" id="{65E2FD9E-D533-4C1B-6F2F-227DF224A10E}"/>
              </a:ext>
            </a:extLst>
          </p:cNvPr>
          <p:cNvSpPr/>
          <p:nvPr/>
        </p:nvSpPr>
        <p:spPr>
          <a:xfrm>
            <a:off x="5234829" y="4516451"/>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各省庁の卒業生（転職者）、</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30〜40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歳代を中心に約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2" name="Google Shape;264;p2">
            <a:extLst>
              <a:ext uri="{FF2B5EF4-FFF2-40B4-BE49-F238E27FC236}">
                <a16:creationId xmlns:a16="http://schemas.microsoft.com/office/drawing/2014/main" id="{725D3927-B300-16EB-E5AD-531EA5F0570A}"/>
              </a:ext>
            </a:extLst>
          </p:cNvPr>
          <p:cNvSpPr txBox="1"/>
          <p:nvPr/>
        </p:nvSpPr>
        <p:spPr>
          <a:xfrm>
            <a:off x="5617328" y="5802612"/>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23" name="Google Shape;265;p2">
            <a:extLst>
              <a:ext uri="{FF2B5EF4-FFF2-40B4-BE49-F238E27FC236}">
                <a16:creationId xmlns:a16="http://schemas.microsoft.com/office/drawing/2014/main" id="{E9D61F39-D4F8-652C-E40D-D6104167E421}"/>
              </a:ext>
            </a:extLst>
          </p:cNvPr>
          <p:cNvSpPr txBox="1"/>
          <p:nvPr/>
        </p:nvSpPr>
        <p:spPr>
          <a:xfrm>
            <a:off x="5145421" y="4566984"/>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霞が関アラムナイ</a:t>
            </a:r>
          </a:p>
        </p:txBody>
      </p:sp>
      <p:sp>
        <p:nvSpPr>
          <p:cNvPr id="24" name="Google Shape;266;p2">
            <a:extLst>
              <a:ext uri="{FF2B5EF4-FFF2-40B4-BE49-F238E27FC236}">
                <a16:creationId xmlns:a16="http://schemas.microsoft.com/office/drawing/2014/main" id="{D2C8F1F8-AA74-F30A-1903-C6150515FAF0}"/>
              </a:ext>
            </a:extLst>
          </p:cNvPr>
          <p:cNvSpPr/>
          <p:nvPr/>
        </p:nvSpPr>
        <p:spPr>
          <a:xfrm>
            <a:off x="7283304" y="4496584"/>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dirty="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rPr>
              <a:t>民間に転身後、再び中央省庁に戻った官僚の会</a:t>
            </a:r>
            <a:endParaRPr lang="ja-JP" altLang="en-US" sz="1292" kern="0" dirty="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5" name="Google Shape;267;p2">
            <a:extLst>
              <a:ext uri="{FF2B5EF4-FFF2-40B4-BE49-F238E27FC236}">
                <a16:creationId xmlns:a16="http://schemas.microsoft.com/office/drawing/2014/main" id="{B579B794-FECC-D117-5DA8-0406B53F3D3C}"/>
              </a:ext>
            </a:extLst>
          </p:cNvPr>
          <p:cNvSpPr txBox="1"/>
          <p:nvPr/>
        </p:nvSpPr>
        <p:spPr>
          <a:xfrm>
            <a:off x="7398515" y="5782746"/>
            <a:ext cx="1832645"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a:t>
            </a:r>
            <a:r>
              <a:rPr lang="en-US" altLang="ja-JP" sz="1108" kern="0" dirty="0" err="1">
                <a:solidFill>
                  <a:srgbClr val="3F3F3F"/>
                </a:solidFill>
                <a:latin typeface="Yu Gothic UI" panose="020B0500000000000000" pitchFamily="34" charset="-128"/>
                <a:ea typeface="Yu Gothic UI" panose="020B0500000000000000" pitchFamily="34" charset="-128"/>
                <a:cs typeface="Meiryo"/>
                <a:sym typeface="Meiryo"/>
              </a:rPr>
              <a:t>Publink</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メンバー</a:t>
            </a:r>
            <a:endPar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6" name="Google Shape;268;p2">
            <a:extLst>
              <a:ext uri="{FF2B5EF4-FFF2-40B4-BE49-F238E27FC236}">
                <a16:creationId xmlns:a16="http://schemas.microsoft.com/office/drawing/2014/main" id="{C822F6F6-5024-37C9-2E0D-1584371A3B48}"/>
              </a:ext>
            </a:extLst>
          </p:cNvPr>
          <p:cNvSpPr txBox="1"/>
          <p:nvPr/>
        </p:nvSpPr>
        <p:spPr>
          <a:xfrm>
            <a:off x="7193897" y="454711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en-US" altLang="ja-JP" sz="1108" b="1" kern="0" dirty="0">
                <a:solidFill>
                  <a:srgbClr val="3F3F3F"/>
                </a:solidFill>
                <a:latin typeface="Yu Gothic UI" panose="020B0500000000000000" pitchFamily="34" charset="-128"/>
                <a:ea typeface="Yu Gothic UI" panose="020B0500000000000000" pitchFamily="34" charset="-128"/>
                <a:cs typeface="Meiryo"/>
                <a:sym typeface="Meiryo"/>
              </a:rPr>
              <a:t>Revolver</a:t>
            </a:r>
            <a:r>
              <a:rPr lang="ja-JP" altLang="en-US" sz="1108" b="1" kern="0" dirty="0">
                <a:solidFill>
                  <a:srgbClr val="3F3F3F"/>
                </a:solidFill>
                <a:latin typeface="Yu Gothic UI" panose="020B0500000000000000" pitchFamily="34" charset="-128"/>
                <a:ea typeface="Yu Gothic UI" panose="020B0500000000000000" pitchFamily="34" charset="-128"/>
                <a:cs typeface="Meiryo"/>
                <a:sym typeface="Meiryo"/>
              </a:rPr>
              <a:t>会</a:t>
            </a:r>
            <a:endParaRPr lang="en-US" sz="1108" b="1"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7" name="Google Shape;269;p2">
            <a:extLst>
              <a:ext uri="{FF2B5EF4-FFF2-40B4-BE49-F238E27FC236}">
                <a16:creationId xmlns:a16="http://schemas.microsoft.com/office/drawing/2014/main" id="{A553080A-3B15-5016-A089-5A5BC10EC100}"/>
              </a:ext>
            </a:extLst>
          </p:cNvPr>
          <p:cNvSpPr/>
          <p:nvPr/>
        </p:nvSpPr>
        <p:spPr>
          <a:xfrm>
            <a:off x="7283304"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000000"/>
              </a:buClr>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セクター横断で社会変革に取り組むプレイヤーのための実践の入り口</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8" name="Google Shape;270;p2">
            <a:extLst>
              <a:ext uri="{FF2B5EF4-FFF2-40B4-BE49-F238E27FC236}">
                <a16:creationId xmlns:a16="http://schemas.microsoft.com/office/drawing/2014/main" id="{C5BBB31B-A9A9-58E9-2DAE-8B5434A4E556}"/>
              </a:ext>
            </a:extLst>
          </p:cNvPr>
          <p:cNvSpPr txBox="1"/>
          <p:nvPr/>
        </p:nvSpPr>
        <p:spPr>
          <a:xfrm>
            <a:off x="7438025" y="3973656"/>
            <a:ext cx="1505034"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運営メンバー：栫井</a:t>
            </a:r>
          </a:p>
        </p:txBody>
      </p:sp>
      <p:sp>
        <p:nvSpPr>
          <p:cNvPr id="29" name="Google Shape;271;p2">
            <a:extLst>
              <a:ext uri="{FF2B5EF4-FFF2-40B4-BE49-F238E27FC236}">
                <a16:creationId xmlns:a16="http://schemas.microsoft.com/office/drawing/2014/main" id="{8C77808A-5193-D1F9-FEDF-4926A2986FCF}"/>
              </a:ext>
            </a:extLst>
          </p:cNvPr>
          <p:cNvSpPr txBox="1"/>
          <p:nvPr/>
        </p:nvSpPr>
        <p:spPr>
          <a:xfrm>
            <a:off x="7193897"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第</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0</a:t>
            </a: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セクター</a:t>
            </a:r>
          </a:p>
        </p:txBody>
      </p:sp>
      <p:sp>
        <p:nvSpPr>
          <p:cNvPr id="32" name="コンテンツ プレースホルダー 1">
            <a:extLst>
              <a:ext uri="{FF2B5EF4-FFF2-40B4-BE49-F238E27FC236}">
                <a16:creationId xmlns:a16="http://schemas.microsoft.com/office/drawing/2014/main" id="{D4BD1FD5-B5E2-EC2D-6452-A0D3700E7911}"/>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err="1"/>
              <a:t>Publink</a:t>
            </a:r>
            <a:r>
              <a:rPr lang="ja-JP" altLang="en-US"/>
              <a:t>ネットワーク</a:t>
            </a:r>
          </a:p>
        </p:txBody>
      </p:sp>
      <p:sp>
        <p:nvSpPr>
          <p:cNvPr id="34" name="フッター プレースホルダー 33">
            <a:extLst>
              <a:ext uri="{FF2B5EF4-FFF2-40B4-BE49-F238E27FC236}">
                <a16:creationId xmlns:a16="http://schemas.microsoft.com/office/drawing/2014/main" id="{251A1BC9-BE8E-27F2-C020-B68E6752EA5D}"/>
              </a:ext>
            </a:extLst>
          </p:cNvPr>
          <p:cNvSpPr>
            <a:spLocks noGrp="1"/>
          </p:cNvSpPr>
          <p:nvPr>
            <p:ph type="ftr" sz="quarter" idx="12"/>
          </p:nvPr>
        </p:nvSpPr>
        <p:spPr/>
        <p:txBody>
          <a:bodyPr/>
          <a:lstStyle/>
          <a:p>
            <a:r>
              <a:rPr lang="en-GB" altLang="en-GB"/>
              <a:t>Copyright © 2023 Publink inc.</a:t>
            </a:r>
          </a:p>
        </p:txBody>
      </p:sp>
      <p:sp>
        <p:nvSpPr>
          <p:cNvPr id="35" name="スライド番号プレースホルダー 34">
            <a:extLst>
              <a:ext uri="{FF2B5EF4-FFF2-40B4-BE49-F238E27FC236}">
                <a16:creationId xmlns:a16="http://schemas.microsoft.com/office/drawing/2014/main" id="{7504ED7F-500F-4766-963D-C2FB08825C30}"/>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3</a:t>
            </a:fld>
            <a:endParaRPr kumimoji="1" lang="ja-JP" altLang="en-US"/>
          </a:p>
        </p:txBody>
      </p:sp>
    </p:spTree>
    <p:extLst>
      <p:ext uri="{BB962C8B-B14F-4D97-AF65-F5344CB8AC3E}">
        <p14:creationId xmlns:p14="http://schemas.microsoft.com/office/powerpoint/2010/main" val="261203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7FEEF15F-A3F3-B035-311F-924F94B1777E}"/>
              </a:ext>
            </a:extLst>
          </p:cNvPr>
          <p:cNvSpPr/>
          <p:nvPr/>
        </p:nvSpPr>
        <p:spPr>
          <a:xfrm>
            <a:off x="5064163" y="3846595"/>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コンテンツ プレースホルダー 1">
            <a:extLst>
              <a:ext uri="{FF2B5EF4-FFF2-40B4-BE49-F238E27FC236}">
                <a16:creationId xmlns:a16="http://schemas.microsoft.com/office/drawing/2014/main" id="{84CABC20-A3DE-AD54-2ECC-B4D1B8E9FAB9}"/>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err="1"/>
              <a:t>Publink</a:t>
            </a:r>
            <a:r>
              <a:rPr lang="ja-JP" altLang="en-US"/>
              <a:t>の強み</a:t>
            </a:r>
          </a:p>
        </p:txBody>
      </p:sp>
      <p:sp>
        <p:nvSpPr>
          <p:cNvPr id="26" name="正方形/長方形 25">
            <a:extLst>
              <a:ext uri="{FF2B5EF4-FFF2-40B4-BE49-F238E27FC236}">
                <a16:creationId xmlns:a16="http://schemas.microsoft.com/office/drawing/2014/main" id="{80199C75-3445-EEE8-17B2-8E2892E85409}"/>
              </a:ext>
            </a:extLst>
          </p:cNvPr>
          <p:cNvSpPr/>
          <p:nvPr/>
        </p:nvSpPr>
        <p:spPr>
          <a:xfrm>
            <a:off x="460363" y="1215901"/>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0" name="コンテンツ プレースホルダー 22">
            <a:extLst>
              <a:ext uri="{FF2B5EF4-FFF2-40B4-BE49-F238E27FC236}">
                <a16:creationId xmlns:a16="http://schemas.microsoft.com/office/drawing/2014/main" id="{D8010180-6592-125E-C3B2-537FF15CCFA9}"/>
              </a:ext>
            </a:extLst>
          </p:cNvPr>
          <p:cNvSpPr txBox="1">
            <a:spLocks/>
          </p:cNvSpPr>
          <p:nvPr/>
        </p:nvSpPr>
        <p:spPr>
          <a:xfrm>
            <a:off x="1283762" y="1324517"/>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官民への幅広い</a:t>
            </a:r>
            <a:endParaRPr lang="en-US" altLang="ja-JP" sz="1800" dirty="0">
              <a:solidFill>
                <a:schemeClr val="tx2"/>
              </a:solidFill>
            </a:endParaRPr>
          </a:p>
          <a:p>
            <a:pPr algn="ctr"/>
            <a:r>
              <a:rPr lang="ja-JP" altLang="en-US" sz="1800">
                <a:solidFill>
                  <a:schemeClr val="tx2"/>
                </a:solidFill>
              </a:rPr>
              <a:t>ネットワーク</a:t>
            </a:r>
            <a:endParaRPr lang="en-US" altLang="ja-JP" sz="1800" dirty="0">
              <a:solidFill>
                <a:schemeClr val="tx2"/>
              </a:solidFill>
            </a:endParaRPr>
          </a:p>
        </p:txBody>
      </p:sp>
      <p:cxnSp>
        <p:nvCxnSpPr>
          <p:cNvPr id="32" name="直線コネクタ 31">
            <a:extLst>
              <a:ext uri="{FF2B5EF4-FFF2-40B4-BE49-F238E27FC236}">
                <a16:creationId xmlns:a16="http://schemas.microsoft.com/office/drawing/2014/main" id="{868CA17C-5054-6E8E-0936-D191EC38268C}"/>
              </a:ext>
            </a:extLst>
          </p:cNvPr>
          <p:cNvCxnSpPr/>
          <p:nvPr/>
        </p:nvCxnSpPr>
        <p:spPr>
          <a:xfrm>
            <a:off x="959907" y="2097530"/>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コンテンツ プレースホルダー 22">
            <a:extLst>
              <a:ext uri="{FF2B5EF4-FFF2-40B4-BE49-F238E27FC236}">
                <a16:creationId xmlns:a16="http://schemas.microsoft.com/office/drawing/2014/main" id="{4FC5F97E-7515-2D1E-9D46-CE33D144B129}"/>
              </a:ext>
            </a:extLst>
          </p:cNvPr>
          <p:cNvSpPr txBox="1">
            <a:spLocks/>
          </p:cNvSpPr>
          <p:nvPr/>
        </p:nvSpPr>
        <p:spPr>
          <a:xfrm>
            <a:off x="629427" y="2278336"/>
            <a:ext cx="4025050" cy="1053862"/>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lvl="0"/>
            <a:r>
              <a:rPr lang="ja-JP" altLang="en-US" sz="1400" b="0">
                <a:solidFill>
                  <a:srgbClr val="000000"/>
                </a:solidFill>
                <a:latin typeface="Arial" panose="020B0604020202020204" pitchFamily="34" charset="0"/>
              </a:rPr>
              <a:t>現役国家公務員、官僚</a:t>
            </a:r>
            <a:r>
              <a:rPr lang="en-US" altLang="ja-JP" sz="1400" b="0" dirty="0">
                <a:solidFill>
                  <a:srgbClr val="000000"/>
                </a:solidFill>
                <a:latin typeface="Arial" panose="020B0604020202020204" pitchFamily="34" charset="0"/>
              </a:rPr>
              <a:t>OBOG</a:t>
            </a:r>
            <a:r>
              <a:rPr lang="ja-JP" altLang="en-US" sz="1400" b="0">
                <a:solidFill>
                  <a:srgbClr val="000000"/>
                </a:solidFill>
                <a:latin typeface="Arial" panose="020B0604020202020204" pitchFamily="34" charset="0"/>
              </a:rPr>
              <a:t>、各分野の有識者、地方自治体、大企業、ベンチャー、コンサルティングファーム等への日本最大級のネットワークを強みとしており、各案件ごとに最適なチーム編成や、キーマンへのアプローチが可能です。</a:t>
            </a:r>
          </a:p>
        </p:txBody>
      </p:sp>
      <p:sp>
        <p:nvSpPr>
          <p:cNvPr id="35" name="正方形/長方形 34">
            <a:extLst>
              <a:ext uri="{FF2B5EF4-FFF2-40B4-BE49-F238E27FC236}">
                <a16:creationId xmlns:a16="http://schemas.microsoft.com/office/drawing/2014/main" id="{ABF49455-AF7B-8C9C-01FA-C6FCAF7AF849}"/>
              </a:ext>
            </a:extLst>
          </p:cNvPr>
          <p:cNvSpPr/>
          <p:nvPr/>
        </p:nvSpPr>
        <p:spPr>
          <a:xfrm>
            <a:off x="5064163" y="1219146"/>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6" name="コンテンツ プレースホルダー 22">
            <a:extLst>
              <a:ext uri="{FF2B5EF4-FFF2-40B4-BE49-F238E27FC236}">
                <a16:creationId xmlns:a16="http://schemas.microsoft.com/office/drawing/2014/main" id="{505AD118-CEAB-7360-0260-2B166E16B905}"/>
              </a:ext>
            </a:extLst>
          </p:cNvPr>
          <p:cNvSpPr txBox="1">
            <a:spLocks/>
          </p:cNvSpPr>
          <p:nvPr/>
        </p:nvSpPr>
        <p:spPr>
          <a:xfrm>
            <a:off x="5893288" y="1338413"/>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官民の翻訳力</a:t>
            </a:r>
            <a:endParaRPr lang="en-US" altLang="ja-JP" sz="1800">
              <a:solidFill>
                <a:schemeClr val="tx2"/>
              </a:solidFill>
            </a:endParaRPr>
          </a:p>
        </p:txBody>
      </p:sp>
      <p:cxnSp>
        <p:nvCxnSpPr>
          <p:cNvPr id="37" name="直線コネクタ 36">
            <a:extLst>
              <a:ext uri="{FF2B5EF4-FFF2-40B4-BE49-F238E27FC236}">
                <a16:creationId xmlns:a16="http://schemas.microsoft.com/office/drawing/2014/main" id="{3B812092-BB5F-FA6E-A404-1188948B3F02}"/>
              </a:ext>
            </a:extLst>
          </p:cNvPr>
          <p:cNvCxnSpPr/>
          <p:nvPr/>
        </p:nvCxnSpPr>
        <p:spPr>
          <a:xfrm>
            <a:off x="5546178" y="210611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8" name="コンテンツ プレースホルダー 22">
            <a:extLst>
              <a:ext uri="{FF2B5EF4-FFF2-40B4-BE49-F238E27FC236}">
                <a16:creationId xmlns:a16="http://schemas.microsoft.com/office/drawing/2014/main" id="{0DDA2187-8A1D-63E8-9198-B15FB8AB2336}"/>
              </a:ext>
            </a:extLst>
          </p:cNvPr>
          <p:cNvSpPr txBox="1">
            <a:spLocks/>
          </p:cNvSpPr>
          <p:nvPr/>
        </p:nvSpPr>
        <p:spPr>
          <a:xfrm>
            <a:off x="5233227" y="2278336"/>
            <a:ext cx="4025050" cy="1051366"/>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官民の両方の経歴や、数多くの官民共創プロジェクトをリードしてきた経験から、カルチャー</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言語</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組織風土</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ニーズ</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目的の異なる行政と民間の間の橋渡し、翻訳、プロジェクト推進について日本随一のプロフェッショナルとして強力にサポート致します。</a:t>
            </a:r>
            <a:endParaRPr lang="en-US" altLang="ja-JP" sz="1400" b="0"/>
          </a:p>
        </p:txBody>
      </p:sp>
      <p:sp>
        <p:nvSpPr>
          <p:cNvPr id="39" name="正方形/長方形 38">
            <a:extLst>
              <a:ext uri="{FF2B5EF4-FFF2-40B4-BE49-F238E27FC236}">
                <a16:creationId xmlns:a16="http://schemas.microsoft.com/office/drawing/2014/main" id="{98D11FB0-3A2E-5504-A297-5FE3E182B166}"/>
              </a:ext>
            </a:extLst>
          </p:cNvPr>
          <p:cNvSpPr/>
          <p:nvPr/>
        </p:nvSpPr>
        <p:spPr>
          <a:xfrm>
            <a:off x="460363" y="3843350"/>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40" name="コンテンツ プレースホルダー 22">
            <a:extLst>
              <a:ext uri="{FF2B5EF4-FFF2-40B4-BE49-F238E27FC236}">
                <a16:creationId xmlns:a16="http://schemas.microsoft.com/office/drawing/2014/main" id="{D645BF16-DA5B-49B0-7B88-C22231EE534F}"/>
              </a:ext>
            </a:extLst>
          </p:cNvPr>
          <p:cNvSpPr txBox="1">
            <a:spLocks/>
          </p:cNvSpPr>
          <p:nvPr/>
        </p:nvSpPr>
        <p:spPr>
          <a:xfrm>
            <a:off x="1255619" y="4093462"/>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戦略構築力</a:t>
            </a:r>
            <a:endParaRPr lang="en-US" altLang="ja-JP" sz="1800">
              <a:solidFill>
                <a:schemeClr val="tx2"/>
              </a:solidFill>
            </a:endParaRPr>
          </a:p>
        </p:txBody>
      </p:sp>
      <p:cxnSp>
        <p:nvCxnSpPr>
          <p:cNvPr id="41" name="直線コネクタ 40">
            <a:extLst>
              <a:ext uri="{FF2B5EF4-FFF2-40B4-BE49-F238E27FC236}">
                <a16:creationId xmlns:a16="http://schemas.microsoft.com/office/drawing/2014/main" id="{047C5F64-DEC6-7F08-D685-B16904FB672A}"/>
              </a:ext>
            </a:extLst>
          </p:cNvPr>
          <p:cNvCxnSpPr/>
          <p:nvPr/>
        </p:nvCxnSpPr>
        <p:spPr>
          <a:xfrm>
            <a:off x="908510" y="4683601"/>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コンテンツ プレースホルダー 22">
            <a:extLst>
              <a:ext uri="{FF2B5EF4-FFF2-40B4-BE49-F238E27FC236}">
                <a16:creationId xmlns:a16="http://schemas.microsoft.com/office/drawing/2014/main" id="{6AC9F185-F384-32F7-D14A-6D1AD3D3EE2A}"/>
              </a:ext>
            </a:extLst>
          </p:cNvPr>
          <p:cNvSpPr txBox="1">
            <a:spLocks/>
          </p:cNvSpPr>
          <p:nvPr/>
        </p:nvSpPr>
        <p:spPr>
          <a:xfrm>
            <a:off x="629427" y="5057553"/>
            <a:ext cx="4025050" cy="625653"/>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政策と事業の両面にわたる経験、事業企画、コンサルティング、システム、デザイン等の多様性と専門性を両立した最適なチームにより、社会に価値を発揮するためのベストな戦略をご提案、実行します。</a:t>
            </a:r>
            <a:endParaRPr lang="en-US" altLang="ja-JP" sz="1400" b="0">
              <a:solidFill>
                <a:srgbClr val="000000"/>
              </a:solidFill>
              <a:latin typeface="Arial" panose="020B0604020202020204" pitchFamily="34" charset="0"/>
            </a:endParaRPr>
          </a:p>
        </p:txBody>
      </p:sp>
      <p:sp>
        <p:nvSpPr>
          <p:cNvPr id="44" name="コンテンツ プレースホルダー 22">
            <a:extLst>
              <a:ext uri="{FF2B5EF4-FFF2-40B4-BE49-F238E27FC236}">
                <a16:creationId xmlns:a16="http://schemas.microsoft.com/office/drawing/2014/main" id="{7DDE8848-FC0D-9AB9-2499-BCF4F58211B9}"/>
              </a:ext>
            </a:extLst>
          </p:cNvPr>
          <p:cNvSpPr txBox="1">
            <a:spLocks/>
          </p:cNvSpPr>
          <p:nvPr/>
        </p:nvSpPr>
        <p:spPr>
          <a:xfrm>
            <a:off x="5893288" y="3928288"/>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想いと行動力</a:t>
            </a:r>
            <a:endParaRPr lang="en-US" altLang="ja-JP" sz="1800">
              <a:solidFill>
                <a:schemeClr val="tx2"/>
              </a:solidFill>
            </a:endParaRPr>
          </a:p>
        </p:txBody>
      </p:sp>
      <p:cxnSp>
        <p:nvCxnSpPr>
          <p:cNvPr id="45" name="直線コネクタ 44">
            <a:extLst>
              <a:ext uri="{FF2B5EF4-FFF2-40B4-BE49-F238E27FC236}">
                <a16:creationId xmlns:a16="http://schemas.microsoft.com/office/drawing/2014/main" id="{D9B5217A-7DA6-892B-19E9-9246FEADEBED}"/>
              </a:ext>
            </a:extLst>
          </p:cNvPr>
          <p:cNvCxnSpPr/>
          <p:nvPr/>
        </p:nvCxnSpPr>
        <p:spPr>
          <a:xfrm>
            <a:off x="5563707" y="468684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6" name="コンテンツ プレースホルダー 22">
            <a:extLst>
              <a:ext uri="{FF2B5EF4-FFF2-40B4-BE49-F238E27FC236}">
                <a16:creationId xmlns:a16="http://schemas.microsoft.com/office/drawing/2014/main" id="{6D4C6FB0-C40F-E517-25A6-D72E080844FF}"/>
              </a:ext>
            </a:extLst>
          </p:cNvPr>
          <p:cNvSpPr txBox="1">
            <a:spLocks/>
          </p:cNvSpPr>
          <p:nvPr/>
        </p:nvSpPr>
        <p:spPr>
          <a:xfrm>
            <a:off x="5223991" y="5060798"/>
            <a:ext cx="4025050" cy="1016748"/>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社会に価値を発揮するには、官民を問わず、人の本気の「想い」が最重要のファクターです。メンバーが想いと行動を全力で発揮し、関わっていただくクライアント、パートナーの皆様の想いを引き出し、共鳴しながら、社会に幸せを広げていきます。</a:t>
            </a:r>
            <a:endParaRPr lang="en-US" altLang="ja-JP" sz="1400" b="0">
              <a:solidFill>
                <a:srgbClr val="000000"/>
              </a:solidFill>
              <a:latin typeface="Arial" panose="020B0604020202020204" pitchFamily="34" charset="0"/>
            </a:endParaRPr>
          </a:p>
        </p:txBody>
      </p:sp>
      <p:sp>
        <p:nvSpPr>
          <p:cNvPr id="50" name="フッター プレースホルダー 49">
            <a:extLst>
              <a:ext uri="{FF2B5EF4-FFF2-40B4-BE49-F238E27FC236}">
                <a16:creationId xmlns:a16="http://schemas.microsoft.com/office/drawing/2014/main" id="{C450EAB1-80D4-809A-0FAD-2089D484250E}"/>
              </a:ext>
            </a:extLst>
          </p:cNvPr>
          <p:cNvSpPr>
            <a:spLocks noGrp="1"/>
          </p:cNvSpPr>
          <p:nvPr>
            <p:ph type="ftr" sz="quarter" idx="12"/>
          </p:nvPr>
        </p:nvSpPr>
        <p:spPr/>
        <p:txBody>
          <a:bodyPr/>
          <a:lstStyle/>
          <a:p>
            <a:r>
              <a:rPr lang="en-GB" altLang="en-GB"/>
              <a:t>Copyright © 2023 Publink inc.</a:t>
            </a:r>
          </a:p>
        </p:txBody>
      </p:sp>
      <p:sp>
        <p:nvSpPr>
          <p:cNvPr id="51" name="スライド番号プレースホルダー 50">
            <a:extLst>
              <a:ext uri="{FF2B5EF4-FFF2-40B4-BE49-F238E27FC236}">
                <a16:creationId xmlns:a16="http://schemas.microsoft.com/office/drawing/2014/main" id="{2192C666-D5BE-2CDD-0DDD-2780472AB27F}"/>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4</a:t>
            </a:fld>
            <a:endParaRPr kumimoji="1" lang="ja-JP" altLang="en-US"/>
          </a:p>
        </p:txBody>
      </p:sp>
    </p:spTree>
    <p:extLst>
      <p:ext uri="{BB962C8B-B14F-4D97-AF65-F5344CB8AC3E}">
        <p14:creationId xmlns:p14="http://schemas.microsoft.com/office/powerpoint/2010/main" val="369992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企業向け官民共創支援では、各社のニーズに応じて、下記のような支援を行っております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官との連携による新規ビジネス案の作成等の支援も行っており、本事業においても、企業の立場を踏まえた支援が可能です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事業紹介：官民共創コンサルティング（企業向け）</a:t>
            </a:r>
          </a:p>
        </p:txBody>
      </p:sp>
      <p:sp>
        <p:nvSpPr>
          <p:cNvPr id="5" name="Google Shape;503;g13c828e95d9_0_0">
            <a:extLst>
              <a:ext uri="{FF2B5EF4-FFF2-40B4-BE49-F238E27FC236}">
                <a16:creationId xmlns:a16="http://schemas.microsoft.com/office/drawing/2014/main" id="{C5F4A2CE-4DDB-0E57-E886-BE8B70709C87}"/>
              </a:ext>
            </a:extLst>
          </p:cNvPr>
          <p:cNvSpPr/>
          <p:nvPr/>
        </p:nvSpPr>
        <p:spPr>
          <a:xfrm>
            <a:off x="328351" y="2481126"/>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情報収集・プランニング</a:t>
            </a:r>
            <a:endParaRPr lang="ja-JP" altLang="en-US" sz="1200" b="1">
              <a:latin typeface="Yu Gothic UI" panose="020B0500000000000000" pitchFamily="34" charset="-128"/>
              <a:ea typeface="Yu Gothic UI" panose="020B0500000000000000" pitchFamily="34" charset="-128"/>
            </a:endParaRPr>
          </a:p>
        </p:txBody>
      </p:sp>
      <p:sp>
        <p:nvSpPr>
          <p:cNvPr id="6" name="Google Shape;503;g13c828e95d9_0_0">
            <a:extLst>
              <a:ext uri="{FF2B5EF4-FFF2-40B4-BE49-F238E27FC236}">
                <a16:creationId xmlns:a16="http://schemas.microsoft.com/office/drawing/2014/main" id="{EE072CDA-96A7-9F8C-3D11-C78BB06245FC}"/>
              </a:ext>
            </a:extLst>
          </p:cNvPr>
          <p:cNvSpPr/>
          <p:nvPr/>
        </p:nvSpPr>
        <p:spPr>
          <a:xfrm>
            <a:off x="328351" y="2804948"/>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最新情報のウォッチとアラート配信</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政府や企業の公開情報のキュレーションとレポート作成</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キーマンからの政治、行政の政策ニーズの収集</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官との連携による新規ビジネス案の作成</a:t>
            </a:r>
          </a:p>
        </p:txBody>
      </p:sp>
      <p:sp>
        <p:nvSpPr>
          <p:cNvPr id="7" name="Google Shape;503;g13c828e95d9_0_0">
            <a:extLst>
              <a:ext uri="{FF2B5EF4-FFF2-40B4-BE49-F238E27FC236}">
                <a16:creationId xmlns:a16="http://schemas.microsoft.com/office/drawing/2014/main" id="{E35DC47C-6463-7D80-1D4E-6FD0742A8379}"/>
              </a:ext>
            </a:extLst>
          </p:cNvPr>
          <p:cNvSpPr/>
          <p:nvPr/>
        </p:nvSpPr>
        <p:spPr>
          <a:xfrm>
            <a:off x="328351" y="390251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マッチング</a:t>
            </a:r>
            <a:endParaRPr lang="ja-JP" altLang="en-US" sz="1200" b="1">
              <a:latin typeface="Yu Gothic UI" panose="020B0500000000000000" pitchFamily="34" charset="-128"/>
              <a:ea typeface="Yu Gothic UI" panose="020B0500000000000000" pitchFamily="34" charset="-128"/>
            </a:endParaRPr>
          </a:p>
        </p:txBody>
      </p:sp>
      <p:sp>
        <p:nvSpPr>
          <p:cNvPr id="8" name="Google Shape;503;g13c828e95d9_0_0">
            <a:extLst>
              <a:ext uri="{FF2B5EF4-FFF2-40B4-BE49-F238E27FC236}">
                <a16:creationId xmlns:a16="http://schemas.microsoft.com/office/drawing/2014/main" id="{1181A4DD-27DD-10DD-4016-C33613B62949}"/>
              </a:ext>
            </a:extLst>
          </p:cNvPr>
          <p:cNvSpPr/>
          <p:nvPr/>
        </p:nvSpPr>
        <p:spPr>
          <a:xfrm>
            <a:off x="328351" y="4226341"/>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官のキーマンとの対話の機会のセッティング</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連携希望先のニーズに響く提案資料作成サポート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入札案件向け提案資料作成サポート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アポイントメントへの同席及び関係構築支援</a:t>
            </a:r>
          </a:p>
        </p:txBody>
      </p:sp>
      <p:sp>
        <p:nvSpPr>
          <p:cNvPr id="9" name="Google Shape;503;g13c828e95d9_0_0">
            <a:extLst>
              <a:ext uri="{FF2B5EF4-FFF2-40B4-BE49-F238E27FC236}">
                <a16:creationId xmlns:a16="http://schemas.microsoft.com/office/drawing/2014/main" id="{44E3F21A-C52A-6C41-55F8-EE492A0C938B}"/>
              </a:ext>
            </a:extLst>
          </p:cNvPr>
          <p:cNvSpPr/>
          <p:nvPr/>
        </p:nvSpPr>
        <p:spPr>
          <a:xfrm>
            <a:off x="328351" y="533967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実行支援</a:t>
            </a:r>
            <a:endParaRPr lang="ja-JP" altLang="en-US" sz="1200" b="1">
              <a:latin typeface="Yu Gothic UI" panose="020B0500000000000000" pitchFamily="34" charset="-128"/>
              <a:ea typeface="Yu Gothic UI" panose="020B0500000000000000" pitchFamily="34" charset="-128"/>
            </a:endParaRPr>
          </a:p>
        </p:txBody>
      </p:sp>
      <p:sp>
        <p:nvSpPr>
          <p:cNvPr id="19" name="Google Shape;503;g13c828e95d9_0_0">
            <a:extLst>
              <a:ext uri="{FF2B5EF4-FFF2-40B4-BE49-F238E27FC236}">
                <a16:creationId xmlns:a16="http://schemas.microsoft.com/office/drawing/2014/main" id="{16606FFC-BD08-D3B5-772A-4420E12B9E97}"/>
              </a:ext>
            </a:extLst>
          </p:cNvPr>
          <p:cNvSpPr/>
          <p:nvPr/>
        </p:nvSpPr>
        <p:spPr>
          <a:xfrm>
            <a:off x="328351" y="5663501"/>
            <a:ext cx="4187206" cy="627576"/>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マッチング後のプロジェクトマネジメントやハンズオン支援</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GR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PR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Legal</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の方針と実行チーム選定</a:t>
            </a:r>
          </a:p>
        </p:txBody>
      </p:sp>
      <p:sp>
        <p:nvSpPr>
          <p:cNvPr id="20" name="テキスト プレースホルダー 3">
            <a:extLst>
              <a:ext uri="{FF2B5EF4-FFF2-40B4-BE49-F238E27FC236}">
                <a16:creationId xmlns:a16="http://schemas.microsoft.com/office/drawing/2014/main" id="{0BB0AA1E-06F8-2556-5453-01FA6F9E55EF}"/>
              </a:ext>
            </a:extLst>
          </p:cNvPr>
          <p:cNvSpPr txBox="1">
            <a:spLocks/>
          </p:cNvSpPr>
          <p:nvPr/>
        </p:nvSpPr>
        <p:spPr>
          <a:xfrm>
            <a:off x="328350" y="185927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ご支援内容</a:t>
            </a:r>
          </a:p>
        </p:txBody>
      </p:sp>
      <p:sp>
        <p:nvSpPr>
          <p:cNvPr id="21" name="テキスト プレースホルダー 3">
            <a:extLst>
              <a:ext uri="{FF2B5EF4-FFF2-40B4-BE49-F238E27FC236}">
                <a16:creationId xmlns:a16="http://schemas.microsoft.com/office/drawing/2014/main" id="{715F82D2-C4C7-42EC-0CD1-0FF61765D921}"/>
              </a:ext>
            </a:extLst>
          </p:cNvPr>
          <p:cNvSpPr txBox="1">
            <a:spLocks/>
          </p:cNvSpPr>
          <p:nvPr/>
        </p:nvSpPr>
        <p:spPr>
          <a:xfrm>
            <a:off x="4794955" y="1861786"/>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事例</a:t>
            </a:r>
            <a:endParaRPr lang="en-US" altLang="ja-JP" sz="1200" b="1">
              <a:solidFill>
                <a:schemeClr val="tx1">
                  <a:lumMod val="75000"/>
                  <a:lumOff val="25000"/>
                </a:schemeClr>
              </a:solidFill>
              <a:latin typeface="Yu Gothic UI" panose="020B0500000000000000" pitchFamily="34" charset="-128"/>
              <a:ea typeface="Yu Gothic UI" panose="020B0500000000000000" pitchFamily="34" charset="-128"/>
            </a:endParaRPr>
          </a:p>
        </p:txBody>
      </p:sp>
      <p:sp>
        <p:nvSpPr>
          <p:cNvPr id="22" name="テキスト プレースホルダー 3">
            <a:extLst>
              <a:ext uri="{FF2B5EF4-FFF2-40B4-BE49-F238E27FC236}">
                <a16:creationId xmlns:a16="http://schemas.microsoft.com/office/drawing/2014/main" id="{9D222E59-335D-39E8-84C5-EDBA7433D98B}"/>
              </a:ext>
            </a:extLst>
          </p:cNvPr>
          <p:cNvSpPr txBox="1">
            <a:spLocks/>
          </p:cNvSpPr>
          <p:nvPr/>
        </p:nvSpPr>
        <p:spPr>
          <a:xfrm>
            <a:off x="4794955" y="511543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クライアント実績</a:t>
            </a:r>
          </a:p>
        </p:txBody>
      </p:sp>
      <p:pic>
        <p:nvPicPr>
          <p:cNvPr id="23" name="Picture 2">
            <a:extLst>
              <a:ext uri="{FF2B5EF4-FFF2-40B4-BE49-F238E27FC236}">
                <a16:creationId xmlns:a16="http://schemas.microsoft.com/office/drawing/2014/main" id="{EB3A05C4-27CA-1436-4404-22B1A32E8B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49095" y="2842985"/>
            <a:ext cx="3693985" cy="20819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プレースホルダー 3">
            <a:extLst>
              <a:ext uri="{FF2B5EF4-FFF2-40B4-BE49-F238E27FC236}">
                <a16:creationId xmlns:a16="http://schemas.microsoft.com/office/drawing/2014/main" id="{186C138C-C11F-786D-B966-3F3CE41E98A3}"/>
              </a:ext>
            </a:extLst>
          </p:cNvPr>
          <p:cNvSpPr txBox="1">
            <a:spLocks/>
          </p:cNvSpPr>
          <p:nvPr/>
        </p:nvSpPr>
        <p:spPr>
          <a:xfrm>
            <a:off x="4952999" y="1644891"/>
            <a:ext cx="4683303" cy="166786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100" i="0">
                <a:solidFill>
                  <a:srgbClr val="3B3B3B"/>
                </a:solidFill>
                <a:effectLst/>
                <a:latin typeface="Yu Gothic UI" panose="020B0500000000000000" pitchFamily="34" charset="-128"/>
                <a:ea typeface="Yu Gothic UI" panose="020B0500000000000000" pitchFamily="34" charset="-128"/>
              </a:rPr>
              <a:t>三井物産株式会社および株式会社</a:t>
            </a:r>
            <a:r>
              <a:rPr lang="en" altLang="ja-JP" sz="1100" i="0">
                <a:solidFill>
                  <a:srgbClr val="3B3B3B"/>
                </a:solidFill>
                <a:effectLst/>
                <a:latin typeface="Yu Gothic UI" panose="020B0500000000000000" pitchFamily="34" charset="-128"/>
                <a:ea typeface="Yu Gothic UI" panose="020B0500000000000000" pitchFamily="34" charset="-128"/>
              </a:rPr>
              <a:t>Preferred Networks</a:t>
            </a:r>
            <a:r>
              <a:rPr lang="ja-JP" altLang="en-US" sz="1100" i="0">
                <a:solidFill>
                  <a:srgbClr val="3B3B3B"/>
                </a:solidFill>
                <a:effectLst/>
                <a:latin typeface="Yu Gothic UI" panose="020B0500000000000000" pitchFamily="34" charset="-128"/>
                <a:ea typeface="Yu Gothic UI" panose="020B0500000000000000" pitchFamily="34" charset="-128"/>
              </a:rPr>
              <a:t>が出資して設立した</a:t>
            </a:r>
            <a:r>
              <a:rPr lang="en" altLang="ja-JP" sz="1100" i="0">
                <a:solidFill>
                  <a:srgbClr val="3B3B3B"/>
                </a:solidFill>
                <a:effectLst/>
                <a:latin typeface="Yu Gothic UI" panose="020B0500000000000000" pitchFamily="34" charset="-128"/>
                <a:ea typeface="Yu Gothic UI" panose="020B0500000000000000" pitchFamily="34" charset="-128"/>
              </a:rPr>
              <a:t>T2</a:t>
            </a:r>
            <a:r>
              <a:rPr lang="ja-JP" altLang="en-US" sz="1100" i="0">
                <a:solidFill>
                  <a:srgbClr val="3B3B3B"/>
                </a:solidFill>
                <a:effectLst/>
                <a:latin typeface="Yu Gothic UI" panose="020B0500000000000000" pitchFamily="34" charset="-128"/>
                <a:ea typeface="Yu Gothic UI" panose="020B0500000000000000" pitchFamily="34" charset="-128"/>
              </a:rPr>
              <a:t>のレベル</a:t>
            </a:r>
            <a:r>
              <a:rPr lang="en-US" altLang="ja-JP" sz="1100" i="0">
                <a:solidFill>
                  <a:srgbClr val="3B3B3B"/>
                </a:solidFill>
                <a:effectLst/>
                <a:latin typeface="Yu Gothic UI" panose="020B0500000000000000" pitchFamily="34" charset="-128"/>
                <a:ea typeface="Yu Gothic UI" panose="020B0500000000000000" pitchFamily="34" charset="-128"/>
              </a:rPr>
              <a:t>4</a:t>
            </a:r>
            <a:r>
              <a:rPr lang="ja-JP" altLang="en-US" sz="1100" i="0">
                <a:solidFill>
                  <a:srgbClr val="3B3B3B"/>
                </a:solidFill>
                <a:effectLst/>
                <a:latin typeface="Yu Gothic UI" panose="020B0500000000000000" pitchFamily="34" charset="-128"/>
                <a:ea typeface="Yu Gothic UI" panose="020B0500000000000000" pitchFamily="34" charset="-128"/>
              </a:rPr>
              <a:t>自動運転トラックによる幹線輸送サービスにおける関係省庁との長期的な関係構築、コミュニケーションを支援</a:t>
            </a:r>
            <a:endParaRPr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p:txBody>
      </p:sp>
      <p:pic>
        <p:nvPicPr>
          <p:cNvPr id="28" name="図 27" descr="アイコン&#10;&#10;自動的に生成された説明">
            <a:extLst>
              <a:ext uri="{FF2B5EF4-FFF2-40B4-BE49-F238E27FC236}">
                <a16:creationId xmlns:a16="http://schemas.microsoft.com/office/drawing/2014/main" id="{AA7D6228-B3C2-F086-A0AB-9BA92F2CFE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6699" y="5911247"/>
            <a:ext cx="648604" cy="648604"/>
          </a:xfrm>
          <a:prstGeom prst="rect">
            <a:avLst/>
          </a:prstGeom>
        </p:spPr>
      </p:pic>
      <p:pic>
        <p:nvPicPr>
          <p:cNvPr id="29" name="図 28" descr="logo_tci_header.png">
            <a:extLst>
              <a:ext uri="{FF2B5EF4-FFF2-40B4-BE49-F238E27FC236}">
                <a16:creationId xmlns:a16="http://schemas.microsoft.com/office/drawing/2014/main" id="{DEBDD70F-A7B6-EA04-7949-C69B72B794D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50566" y="5570567"/>
            <a:ext cx="1140400" cy="389758"/>
          </a:xfrm>
          <a:prstGeom prst="rect">
            <a:avLst/>
          </a:prstGeom>
        </p:spPr>
      </p:pic>
      <p:pic>
        <p:nvPicPr>
          <p:cNvPr id="30" name="図 29" descr="logo.png">
            <a:extLst>
              <a:ext uri="{FF2B5EF4-FFF2-40B4-BE49-F238E27FC236}">
                <a16:creationId xmlns:a16="http://schemas.microsoft.com/office/drawing/2014/main" id="{5006AB9E-B341-2E7F-36D6-A0DE5B78E82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09313" y="6056668"/>
            <a:ext cx="1447932" cy="251813"/>
          </a:xfrm>
          <a:prstGeom prst="rect">
            <a:avLst/>
          </a:prstGeom>
        </p:spPr>
      </p:pic>
      <p:pic>
        <p:nvPicPr>
          <p:cNvPr id="33" name="図 32">
            <a:extLst>
              <a:ext uri="{FF2B5EF4-FFF2-40B4-BE49-F238E27FC236}">
                <a16:creationId xmlns:a16="http://schemas.microsoft.com/office/drawing/2014/main" id="{103DF5F1-050D-0001-6E90-DE8EC6FE28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94139" y="5503416"/>
            <a:ext cx="1277481" cy="456909"/>
          </a:xfrm>
          <a:prstGeom prst="rect">
            <a:avLst/>
          </a:prstGeom>
        </p:spPr>
      </p:pic>
      <p:pic>
        <p:nvPicPr>
          <p:cNvPr id="34" name="Picture 2" descr="三井物産株式会社">
            <a:extLst>
              <a:ext uri="{FF2B5EF4-FFF2-40B4-BE49-F238E27FC236}">
                <a16:creationId xmlns:a16="http://schemas.microsoft.com/office/drawing/2014/main" id="{214298E4-0FFC-4F77-68BD-048EE59E699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6643" t="22404" r="7717" b="32248"/>
          <a:stretch/>
        </p:blipFill>
        <p:spPr bwMode="auto">
          <a:xfrm>
            <a:off x="4972717" y="5530073"/>
            <a:ext cx="1915841" cy="394523"/>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descr="pdc-logo-company_716.png">
            <a:extLst>
              <a:ext uri="{FF2B5EF4-FFF2-40B4-BE49-F238E27FC236}">
                <a16:creationId xmlns:a16="http://schemas.microsoft.com/office/drawing/2014/main" id="{7EDE50D8-AB53-FA60-9B5B-0B402D86CFA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50266" y="6089271"/>
            <a:ext cx="2200600" cy="307346"/>
          </a:xfrm>
          <a:prstGeom prst="rect">
            <a:avLst/>
          </a:prstGeom>
        </p:spPr>
      </p:pic>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2023 Publink inc.</a:t>
            </a:r>
          </a:p>
        </p:txBody>
      </p:sp>
      <p:sp>
        <p:nvSpPr>
          <p:cNvPr id="38" name="スライド番号プレースホルダー 37">
            <a:extLst>
              <a:ext uri="{FF2B5EF4-FFF2-40B4-BE49-F238E27FC236}">
                <a16:creationId xmlns:a16="http://schemas.microsoft.com/office/drawing/2014/main" id="{4E2E5515-CCD0-0CF8-0155-16404D5F689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5</a:t>
            </a:fld>
            <a:endParaRPr kumimoji="1" lang="ja-JP" altLang="en-US"/>
          </a:p>
        </p:txBody>
      </p:sp>
    </p:spTree>
    <p:extLst>
      <p:ext uri="{BB962C8B-B14F-4D97-AF65-F5344CB8AC3E}">
        <p14:creationId xmlns:p14="http://schemas.microsoft.com/office/powerpoint/2010/main" val="5456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地方自治体</a:t>
            </a:r>
            <a:r>
              <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rPr>
              <a:t>×</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企業のオープンイノベーション事業の運営・審査員をはじめとして</a:t>
            </a:r>
            <a:endPar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行政向けにも官民のネットワークや翻訳力を活かしたご支援を行っております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事業紹介：官民共創コンサルティング（行政向け）</a:t>
            </a:r>
          </a:p>
        </p:txBody>
      </p:sp>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2023 Publink inc.</a:t>
            </a:r>
          </a:p>
        </p:txBody>
      </p:sp>
      <p:sp>
        <p:nvSpPr>
          <p:cNvPr id="38" name="スライド番号プレースホルダー 37">
            <a:extLst>
              <a:ext uri="{FF2B5EF4-FFF2-40B4-BE49-F238E27FC236}">
                <a16:creationId xmlns:a16="http://schemas.microsoft.com/office/drawing/2014/main" id="{4E2E5515-CCD0-0CF8-0155-16404D5F689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6</a:t>
            </a:fld>
            <a:endParaRPr kumimoji="1" lang="ja-JP" altLang="en-US"/>
          </a:p>
        </p:txBody>
      </p:sp>
      <p:pic>
        <p:nvPicPr>
          <p:cNvPr id="2" name="Google Shape;230;p8">
            <a:extLst>
              <a:ext uri="{FF2B5EF4-FFF2-40B4-BE49-F238E27FC236}">
                <a16:creationId xmlns:a16="http://schemas.microsoft.com/office/drawing/2014/main" id="{FA5095DC-DAEE-190E-91C5-6B1DBDCC7E8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35711" y="4797950"/>
            <a:ext cx="2597072" cy="1453627"/>
          </a:xfrm>
          <a:prstGeom prst="rect">
            <a:avLst/>
          </a:prstGeom>
          <a:ln>
            <a:noFill/>
          </a:ln>
          <a:effectLst>
            <a:outerShdw blurRad="50800" dist="38100" dir="2700000" algn="tl" rotWithShape="0">
              <a:prstClr val="black">
                <a:alpha val="40000"/>
              </a:prstClr>
            </a:outerShdw>
          </a:effectLst>
        </p:spPr>
      </p:pic>
      <p:pic>
        <p:nvPicPr>
          <p:cNvPr id="3" name="Google Shape;231;p8">
            <a:extLst>
              <a:ext uri="{FF2B5EF4-FFF2-40B4-BE49-F238E27FC236}">
                <a16:creationId xmlns:a16="http://schemas.microsoft.com/office/drawing/2014/main" id="{16BFD14E-AAF0-5BA6-F492-B58AAAA4D230}"/>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5615421" y="4797950"/>
            <a:ext cx="2597072" cy="1453627"/>
          </a:xfrm>
          <a:prstGeom prst="rect">
            <a:avLst/>
          </a:prstGeom>
          <a:ln>
            <a:noFill/>
          </a:ln>
          <a:effectLst>
            <a:outerShdw blurRad="50800" dist="38100" dir="2700000" algn="tl" rotWithShape="0">
              <a:prstClr val="black">
                <a:alpha val="40000"/>
              </a:prstClr>
            </a:outerShdw>
          </a:effectLst>
        </p:spPr>
      </p:pic>
      <p:sp>
        <p:nvSpPr>
          <p:cNvPr id="10" name="Google Shape;232;p8">
            <a:extLst>
              <a:ext uri="{FF2B5EF4-FFF2-40B4-BE49-F238E27FC236}">
                <a16:creationId xmlns:a16="http://schemas.microsoft.com/office/drawing/2014/main" id="{279F53D0-B200-DF69-BA4A-FA552993F138}"/>
              </a:ext>
            </a:extLst>
          </p:cNvPr>
          <p:cNvSpPr txBox="1"/>
          <p:nvPr/>
        </p:nvSpPr>
        <p:spPr>
          <a:xfrm>
            <a:off x="1735711" y="4182104"/>
            <a:ext cx="2597072"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三重県</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「クリ“ミエ”イティブ」</a:t>
            </a:r>
            <a:endParaRPr sz="1100" kern="0" dirty="0">
              <a:solidFill>
                <a:schemeClr val="tx1">
                  <a:lumMod val="75000"/>
                  <a:lumOff val="25000"/>
                </a:schemeClr>
              </a:solidFill>
              <a:latin typeface="Meiryo"/>
              <a:ea typeface="Hiragino Kaku Gothic Pro W3" panose="020B0300000000000000"/>
              <a:cs typeface="Meiryo"/>
              <a:sym typeface="Meiryo"/>
            </a:endParaRPr>
          </a:p>
        </p:txBody>
      </p:sp>
      <p:sp>
        <p:nvSpPr>
          <p:cNvPr id="11" name="Google Shape;233;p8">
            <a:extLst>
              <a:ext uri="{FF2B5EF4-FFF2-40B4-BE49-F238E27FC236}">
                <a16:creationId xmlns:a16="http://schemas.microsoft.com/office/drawing/2014/main" id="{10EC6714-972E-49F2-80A1-C013B0E0D7A1}"/>
              </a:ext>
            </a:extLst>
          </p:cNvPr>
          <p:cNvSpPr txBox="1"/>
          <p:nvPr/>
        </p:nvSpPr>
        <p:spPr>
          <a:xfrm>
            <a:off x="5615421" y="4286748"/>
            <a:ext cx="2597072"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千葉県市原市</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「いちミラ」</a:t>
            </a:r>
            <a:endParaRPr sz="1100" kern="0" dirty="0">
              <a:solidFill>
                <a:schemeClr val="tx1">
                  <a:lumMod val="75000"/>
                  <a:lumOff val="25000"/>
                </a:schemeClr>
              </a:solidFill>
              <a:latin typeface="Meiryo"/>
              <a:ea typeface="Hiragino Kaku Gothic Pro W3" panose="020B0300000000000000"/>
              <a:cs typeface="Meiryo"/>
              <a:sym typeface="Meiryo"/>
            </a:endParaRPr>
          </a:p>
        </p:txBody>
      </p:sp>
      <p:pic>
        <p:nvPicPr>
          <p:cNvPr id="12" name="Google Shape;234;p8">
            <a:extLst>
              <a:ext uri="{FF2B5EF4-FFF2-40B4-BE49-F238E27FC236}">
                <a16:creationId xmlns:a16="http://schemas.microsoft.com/office/drawing/2014/main" id="{7E4A3B62-B9DF-2B04-0EB7-F59B868C6F8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695705" y="2554114"/>
            <a:ext cx="2597072" cy="1431581"/>
          </a:xfrm>
          <a:prstGeom prst="rect">
            <a:avLst/>
          </a:prstGeom>
          <a:ln>
            <a:noFill/>
          </a:ln>
          <a:effectLst>
            <a:outerShdw blurRad="50800" dist="38100" dir="2700000" algn="tl" rotWithShape="0">
              <a:prstClr val="black">
                <a:alpha val="40000"/>
              </a:prstClr>
            </a:outerShdw>
          </a:effectLst>
        </p:spPr>
      </p:pic>
      <p:sp>
        <p:nvSpPr>
          <p:cNvPr id="13" name="Google Shape;235;p8">
            <a:extLst>
              <a:ext uri="{FF2B5EF4-FFF2-40B4-BE49-F238E27FC236}">
                <a16:creationId xmlns:a16="http://schemas.microsoft.com/office/drawing/2014/main" id="{D2CE276A-D4FA-7C40-DCB0-5E16BA425E34}"/>
              </a:ext>
            </a:extLst>
          </p:cNvPr>
          <p:cNvSpPr txBox="1"/>
          <p:nvPr/>
        </p:nvSpPr>
        <p:spPr>
          <a:xfrm>
            <a:off x="996633" y="2045604"/>
            <a:ext cx="3956367"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65000"/>
                    <a:lumOff val="35000"/>
                  </a:schemeClr>
                </a:solidFill>
                <a:latin typeface="Meiryo"/>
                <a:ea typeface="Hiragino Kaku Gothic Pro W3" panose="020B0300000000000000"/>
                <a:cs typeface="Meiryo"/>
                <a:sym typeface="Meiryo"/>
              </a:rPr>
              <a:t>内閣府</a:t>
            </a:r>
            <a:endParaRPr lang="en-US" altLang="ja-JP" sz="1400" kern="0" dirty="0">
              <a:solidFill>
                <a:schemeClr val="tx1">
                  <a:lumMod val="65000"/>
                  <a:lumOff val="3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65000"/>
                    <a:lumOff val="35000"/>
                  </a:schemeClr>
                </a:solidFill>
                <a:latin typeface="Meiryo"/>
                <a:ea typeface="Hiragino Kaku Gothic Pro W3" panose="020B0300000000000000"/>
                <a:cs typeface="Meiryo"/>
                <a:sym typeface="Meiryo"/>
              </a:rPr>
              <a:t>「オープンイノベーションチャレンジ」</a:t>
            </a:r>
            <a:endParaRPr sz="1400" kern="0" dirty="0">
              <a:solidFill>
                <a:schemeClr val="tx1">
                  <a:lumMod val="65000"/>
                  <a:lumOff val="35000"/>
                </a:schemeClr>
              </a:solidFill>
              <a:latin typeface="Meiryo"/>
              <a:ea typeface="Hiragino Kaku Gothic Pro W3" panose="020B0300000000000000"/>
              <a:cs typeface="Meiryo"/>
              <a:sym typeface="Meiryo"/>
            </a:endParaRPr>
          </a:p>
        </p:txBody>
      </p:sp>
      <p:sp>
        <p:nvSpPr>
          <p:cNvPr id="14" name="Google Shape;235;p8">
            <a:extLst>
              <a:ext uri="{FF2B5EF4-FFF2-40B4-BE49-F238E27FC236}">
                <a16:creationId xmlns:a16="http://schemas.microsoft.com/office/drawing/2014/main" id="{048B9472-8D51-5245-919C-6F25F8E5BB44}"/>
              </a:ext>
            </a:extLst>
          </p:cNvPr>
          <p:cNvSpPr txBox="1"/>
          <p:nvPr/>
        </p:nvSpPr>
        <p:spPr>
          <a:xfrm>
            <a:off x="4934674" y="2080827"/>
            <a:ext cx="3956367"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長野県</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「チャレンジナガノ」</a:t>
            </a:r>
            <a:endParaRPr sz="1400" kern="0" dirty="0">
              <a:solidFill>
                <a:schemeClr val="tx1">
                  <a:lumMod val="75000"/>
                  <a:lumOff val="25000"/>
                </a:schemeClr>
              </a:solidFill>
              <a:latin typeface="Meiryo"/>
              <a:ea typeface="Hiragino Kaku Gothic Pro W3" panose="020B0300000000000000"/>
              <a:cs typeface="Meiryo"/>
              <a:sym typeface="Meiryo"/>
            </a:endParaRPr>
          </a:p>
        </p:txBody>
      </p:sp>
      <p:pic>
        <p:nvPicPr>
          <p:cNvPr id="15" name="図 14">
            <a:extLst>
              <a:ext uri="{FF2B5EF4-FFF2-40B4-BE49-F238E27FC236}">
                <a16:creationId xmlns:a16="http://schemas.microsoft.com/office/drawing/2014/main" id="{46FFA1E9-B80E-F242-DDF2-68EA31449A3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613224" y="2552687"/>
            <a:ext cx="2599269" cy="1500114"/>
          </a:xfrm>
          <a:prstGeom prst="rect">
            <a:avLst/>
          </a:prstGeom>
          <a:ln>
            <a:noFill/>
          </a:ln>
          <a:effectLst>
            <a:outerShdw blurRad="50800" dist="38100" dir="2700000" algn="tl" rotWithShape="0">
              <a:prstClr val="black">
                <a:alpha val="40000"/>
              </a:prstClr>
            </a:outerShdw>
          </a:effectLst>
        </p:spPr>
      </p:pic>
      <p:sp>
        <p:nvSpPr>
          <p:cNvPr id="5" name="正方形/長方形 4">
            <a:extLst>
              <a:ext uri="{FF2B5EF4-FFF2-40B4-BE49-F238E27FC236}">
                <a16:creationId xmlns:a16="http://schemas.microsoft.com/office/drawing/2014/main" id="{2DC7269D-C89E-A901-527F-F836FDF65A0E}"/>
              </a:ext>
            </a:extLst>
          </p:cNvPr>
          <p:cNvSpPr/>
          <p:nvPr/>
        </p:nvSpPr>
        <p:spPr>
          <a:xfrm>
            <a:off x="4876800" y="6371205"/>
            <a:ext cx="3361984" cy="258195"/>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95701">
              <a:buClr>
                <a:srgbClr val="000000"/>
              </a:buClr>
              <a:buSzPts val="2000"/>
            </a:pPr>
            <a:r>
              <a:rPr lang="ja-JP" altLang="en-US" sz="900">
                <a:solidFill>
                  <a:schemeClr val="tx1"/>
                </a:solidFill>
                <a:latin typeface="Yu Gothic UI" panose="020B0500000000000000" pitchFamily="34" charset="-128"/>
                <a:ea typeface="Yu Gothic UI" panose="020B0500000000000000" pitchFamily="34" charset="-128"/>
              </a:rPr>
              <a:t>注）三重県、市原市は</a:t>
            </a:r>
            <a:r>
              <a:rPr lang="en-US" altLang="ja-JP" sz="900">
                <a:solidFill>
                  <a:schemeClr val="tx1"/>
                </a:solidFill>
                <a:latin typeface="Yu Gothic UI" panose="020B0500000000000000" pitchFamily="34" charset="-128"/>
                <a:ea typeface="Yu Gothic UI" panose="020B0500000000000000" pitchFamily="34" charset="-128"/>
              </a:rPr>
              <a:t>DTFA</a:t>
            </a:r>
            <a:r>
              <a:rPr lang="ja-JP" altLang="en-US" sz="900">
                <a:solidFill>
                  <a:schemeClr val="tx1"/>
                </a:solidFill>
                <a:latin typeface="Yu Gothic UI" panose="020B0500000000000000" pitchFamily="34" charset="-128"/>
                <a:ea typeface="Yu Gothic UI" panose="020B0500000000000000" pitchFamily="34" charset="-128"/>
              </a:rPr>
              <a:t>合同会社が受託し、審査員として支援</a:t>
            </a:r>
          </a:p>
        </p:txBody>
      </p:sp>
    </p:spTree>
    <p:extLst>
      <p:ext uri="{BB962C8B-B14F-4D97-AF65-F5344CB8AC3E}">
        <p14:creationId xmlns:p14="http://schemas.microsoft.com/office/powerpoint/2010/main" val="84756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フッター プレースホルダー 2">
            <a:extLst>
              <a:ext uri="{FF2B5EF4-FFF2-40B4-BE49-F238E27FC236}">
                <a16:creationId xmlns:a16="http://schemas.microsoft.com/office/drawing/2014/main" id="{3034D294-B899-EDA4-0481-187747333F9C}"/>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
        <p:nvSpPr>
          <p:cNvPr id="2" name="コンテンツ プレースホルダー 1">
            <a:extLst>
              <a:ext uri="{FF2B5EF4-FFF2-40B4-BE49-F238E27FC236}">
                <a16:creationId xmlns:a16="http://schemas.microsoft.com/office/drawing/2014/main" id="{89D66C4D-233F-4381-864E-E08F3768F5CA}"/>
              </a:ext>
            </a:extLst>
          </p:cNvPr>
          <p:cNvSpPr>
            <a:spLocks noGrp="1"/>
          </p:cNvSpPr>
          <p:nvPr>
            <p:ph sz="quarter" idx="4294967295"/>
          </p:nvPr>
        </p:nvSpPr>
        <p:spPr>
          <a:xfrm>
            <a:off x="145792" y="217580"/>
            <a:ext cx="9507538" cy="468313"/>
          </a:xfrm>
          <a:prstGeom prst="rect">
            <a:avLst/>
          </a:prstGeom>
        </p:spPr>
        <p:txBody>
          <a:bodyPr/>
          <a:lstStyle/>
          <a:p>
            <a:pPr marL="0" indent="0">
              <a:buNone/>
            </a:pPr>
            <a:r>
              <a:rPr lang="ja-JP" altLang="en-US" sz="2400" b="1">
                <a:latin typeface="Yu Gothic UI" panose="020B0500000000000000" pitchFamily="34" charset="-128"/>
                <a:ea typeface="Yu Gothic UI" panose="020B0500000000000000" pitchFamily="34" charset="-128"/>
              </a:rPr>
              <a:t>おためし立地チャレンジナガノについて</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48763" y="164137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47740" y="917698"/>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3</a:t>
            </a:r>
            <a:r>
              <a:rPr lang="ja-JP" altLang="en-US" sz="1200" b="0">
                <a:latin typeface="Yu Gothic UI" panose="020B0500000000000000" pitchFamily="50" charset="-128"/>
                <a:ea typeface="Yu Gothic UI" panose="020B0500000000000000" pitchFamily="50" charset="-128"/>
              </a:rPr>
              <a:t>年度「地域課題解決による企業立地促進事業」（長野県）</a:t>
            </a:r>
            <a:endParaRPr lang="en-US" altLang="ja-JP" sz="1200" b="0">
              <a:latin typeface="Yu Gothic UI" panose="020B0500000000000000" pitchFamily="50" charset="-128"/>
              <a:ea typeface="Yu Gothic UI" panose="020B0500000000000000" pitchFamily="50" charset="-128"/>
            </a:endParaRPr>
          </a:p>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4</a:t>
            </a:r>
            <a:r>
              <a:rPr lang="ja-JP" altLang="en-US" sz="1200" b="0">
                <a:latin typeface="Yu Gothic UI" panose="020B0500000000000000" pitchFamily="50" charset="-128"/>
                <a:ea typeface="Yu Gothic UI" panose="020B0500000000000000" pitchFamily="50" charset="-128"/>
              </a:rPr>
              <a:t>年度「おためし立地チャレンジナガノ事業委託業務」（長野県）</a:t>
            </a:r>
            <a:endParaRPr kumimoji="1" lang="ja-JP" altLang="en-US" sz="1200">
              <a:solidFill>
                <a:prstClr val="black"/>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39669" y="918605"/>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276996" y="1587155"/>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88307" y="1784798"/>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dirty="0">
                <a:solidFill>
                  <a:schemeClr val="tx2"/>
                </a:solidFill>
              </a:rPr>
              <a:t>(A) </a:t>
            </a:r>
            <a:r>
              <a:rPr lang="ja-JP" altLang="en-US" sz="1200">
                <a:solidFill>
                  <a:schemeClr val="tx2"/>
                </a:solidFill>
              </a:rPr>
              <a:t>目的</a:t>
            </a:r>
            <a:endParaRPr lang="en-US" altLang="ja-JP" sz="1200" dirty="0">
              <a:solidFill>
                <a:schemeClr val="tx2"/>
              </a:solidFill>
            </a:endParaRPr>
          </a:p>
          <a:p>
            <a:r>
              <a:rPr lang="ja-JP" altLang="en-US" sz="1200" b="0"/>
              <a:t>地域の課題と県外の企業を結び付け、地域と企業間での新しいサービ ス開発等や実証プロジェクトの構築を促進・支援し、長野県内の新産業の創出、雇用の増加、付加価値の高い先進的ビジネス創造につなげ、地域に企業が根付く新しい企業立地のモデルを目指す。</a:t>
            </a:r>
            <a:endParaRPr lang="en-US" altLang="ja-JP" sz="1200" b="0" dirty="0"/>
          </a:p>
          <a:p>
            <a:pPr algn="r"/>
            <a:r>
              <a:rPr lang="en-US" altLang="ja-JP" sz="1000" b="0" dirty="0"/>
              <a:t>※</a:t>
            </a:r>
            <a:r>
              <a:rPr lang="ja-JP" altLang="en-US" sz="1000" b="0"/>
              <a:t>令和</a:t>
            </a:r>
            <a:r>
              <a:rPr lang="en-US" altLang="ja-JP" sz="1000" b="0" dirty="0"/>
              <a:t>4</a:t>
            </a:r>
            <a:r>
              <a:rPr lang="ja-JP" altLang="en-US" sz="1000" b="0"/>
              <a:t>年度の仕様書より抜粋​</a:t>
            </a:r>
            <a:endParaRPr lang="en-US" altLang="ja-JP" sz="1000" b="0" dirty="0"/>
          </a:p>
          <a:p>
            <a:endParaRPr lang="en-US" altLang="ja-JP" sz="1200" b="0" dirty="0"/>
          </a:p>
          <a:p>
            <a:r>
              <a:rPr lang="en-US" altLang="ja-JP" sz="1200" b="0" dirty="0"/>
              <a:t>(B) </a:t>
            </a:r>
            <a:r>
              <a:rPr lang="ja-JP" altLang="en-US" sz="1200" b="0"/>
              <a:t>実施事項</a:t>
            </a:r>
            <a:endParaRPr lang="en-US" altLang="ja-JP" sz="1200" b="0" dirty="0"/>
          </a:p>
          <a:p>
            <a:pPr marL="171450" indent="-171450">
              <a:buClr>
                <a:schemeClr val="tx1"/>
              </a:buClr>
              <a:buFont typeface="Arial" panose="020B0604020202020204" pitchFamily="34" charset="0"/>
              <a:buChar char="•"/>
            </a:pPr>
            <a:r>
              <a:rPr lang="ja-JP" altLang="en-US" sz="1200" b="0"/>
              <a:t>市町村が提案した課題の磨き上げ・選定</a:t>
            </a:r>
            <a:endParaRPr lang="en-US" altLang="ja-JP" sz="1200" b="0" dirty="0"/>
          </a:p>
          <a:p>
            <a:pPr marL="171450" indent="-171450">
              <a:buClr>
                <a:schemeClr val="tx1"/>
              </a:buClr>
              <a:buFont typeface="Arial" panose="020B0604020202020204" pitchFamily="34" charset="0"/>
              <a:buChar char="•"/>
            </a:pPr>
            <a:r>
              <a:rPr lang="ja-JP" altLang="en-US" sz="1200" b="0"/>
              <a:t>企業と地域課題のマッチング準備</a:t>
            </a:r>
            <a:endParaRPr lang="en-US" altLang="ja-JP" sz="1200" b="0" dirty="0"/>
          </a:p>
          <a:p>
            <a:pPr marL="171450" indent="-171450">
              <a:buClr>
                <a:schemeClr val="tx1"/>
              </a:buClr>
              <a:buFont typeface="Arial" panose="020B0604020202020204" pitchFamily="34" charset="0"/>
              <a:buChar char="•"/>
            </a:pPr>
            <a:r>
              <a:rPr lang="ja-JP" altLang="en-US" sz="1200" b="0"/>
              <a:t>リバースピッチの企画運営</a:t>
            </a:r>
            <a:endParaRPr lang="en-US" altLang="ja-JP" sz="1200" b="0" dirty="0"/>
          </a:p>
          <a:p>
            <a:pPr marL="171450" indent="-171450">
              <a:buClr>
                <a:schemeClr val="tx1"/>
              </a:buClr>
              <a:buFont typeface="Arial" panose="020B0604020202020204" pitchFamily="34" charset="0"/>
              <a:buChar char="•"/>
            </a:pPr>
            <a:r>
              <a:rPr lang="ja-JP" altLang="en-US" sz="1200" b="0"/>
              <a:t>マッチング後のフォローアップ</a:t>
            </a:r>
            <a:endParaRPr lang="en-US" altLang="ja-JP" sz="1200" b="0" dirty="0"/>
          </a:p>
          <a:p>
            <a:pPr marL="171450" indent="-171450">
              <a:buClr>
                <a:schemeClr val="tx1"/>
              </a:buClr>
              <a:buFont typeface="Arial" panose="020B0604020202020204" pitchFamily="34" charset="0"/>
              <a:buChar char="•"/>
            </a:pPr>
            <a:r>
              <a:rPr lang="ja-JP" altLang="en-US" sz="1200" b="0"/>
              <a:t>プロジェクトの伴走支援</a:t>
            </a:r>
            <a:endParaRPr lang="en-US" altLang="ja-JP" sz="1200" b="0" dirty="0"/>
          </a:p>
          <a:p>
            <a:pPr marL="171450" indent="-171450">
              <a:buClr>
                <a:schemeClr val="tx1"/>
              </a:buClr>
              <a:buFont typeface="Arial" panose="020B0604020202020204" pitchFamily="34" charset="0"/>
              <a:buChar char="•"/>
            </a:pPr>
            <a:r>
              <a:rPr lang="ja-JP" altLang="en-US" sz="1200" b="0"/>
              <a:t>プロジェクトの</a:t>
            </a:r>
            <a:r>
              <a:rPr lang="en-US" altLang="ja-JP" sz="1200" b="0" dirty="0"/>
              <a:t>PR</a:t>
            </a:r>
          </a:p>
          <a:p>
            <a:endParaRPr lang="en-US" altLang="ja-JP" sz="1200" b="0" dirty="0"/>
          </a:p>
          <a:p>
            <a:r>
              <a:rPr lang="en-US" altLang="ja-JP" sz="1200" b="0" dirty="0"/>
              <a:t>(C) </a:t>
            </a:r>
            <a:r>
              <a:rPr lang="ja-JP" altLang="en-US" sz="1200" b="0"/>
              <a:t>成果</a:t>
            </a:r>
            <a:endParaRPr lang="en-US" altLang="ja-JP" sz="1200" b="0" dirty="0"/>
          </a:p>
          <a:p>
            <a:r>
              <a:rPr lang="ja-JP" altLang="en-US" sz="1200" b="0"/>
              <a:t>令和</a:t>
            </a:r>
            <a:r>
              <a:rPr lang="en-US" altLang="ja-JP" sz="1200" b="0" dirty="0"/>
              <a:t>3</a:t>
            </a:r>
            <a:r>
              <a:rPr lang="ja-JP" altLang="en-US" sz="1200" b="0"/>
              <a:t>年度・</a:t>
            </a:r>
            <a:r>
              <a:rPr lang="en-US" altLang="ja-JP" sz="1200" b="0" dirty="0"/>
              <a:t>4</a:t>
            </a:r>
            <a:r>
              <a:rPr lang="ja-JP" altLang="en-US" sz="1200" b="0"/>
              <a:t>年度と弊社が受託した過去のチャレンジナガノ事業では、過去</a:t>
            </a:r>
            <a:r>
              <a:rPr lang="en-US" altLang="ja-JP" sz="1200" b="0" dirty="0"/>
              <a:t>2</a:t>
            </a:r>
            <a:r>
              <a:rPr lang="ja-JP" altLang="en-US" sz="1200" b="0"/>
              <a:t>カ年合計で以下を実現している。</a:t>
            </a:r>
            <a:endParaRPr lang="en-US" altLang="ja-JP" sz="1200" b="0" dirty="0"/>
          </a:p>
          <a:p>
            <a:endParaRPr lang="en-US" altLang="ja-JP" sz="1200" b="0" dirty="0"/>
          </a:p>
          <a:p>
            <a:endParaRPr lang="ja-JP" altLang="en-US" sz="1200" b="0"/>
          </a:p>
        </p:txBody>
      </p:sp>
      <p:grpSp>
        <p:nvGrpSpPr>
          <p:cNvPr id="23" name="グループ化 22">
            <a:extLst>
              <a:ext uri="{FF2B5EF4-FFF2-40B4-BE49-F238E27FC236}">
                <a16:creationId xmlns:a16="http://schemas.microsoft.com/office/drawing/2014/main" id="{7FA596DC-7485-96A3-A9AE-00D4E9A7E78B}"/>
              </a:ext>
            </a:extLst>
          </p:cNvPr>
          <p:cNvGrpSpPr/>
          <p:nvPr/>
        </p:nvGrpSpPr>
        <p:grpSpPr>
          <a:xfrm>
            <a:off x="484700" y="5184386"/>
            <a:ext cx="8714035" cy="1118020"/>
            <a:chOff x="1680714" y="3614885"/>
            <a:chExt cx="8714035" cy="1229827"/>
          </a:xfrm>
        </p:grpSpPr>
        <p:sp>
          <p:nvSpPr>
            <p:cNvPr id="25" name="テキスト ボックス 52">
              <a:extLst>
                <a:ext uri="{FF2B5EF4-FFF2-40B4-BE49-F238E27FC236}">
                  <a16:creationId xmlns:a16="http://schemas.microsoft.com/office/drawing/2014/main" id="{240F515C-1CC1-419F-9570-EBB404BEC90A}"/>
                </a:ext>
              </a:extLst>
            </p:cNvPr>
            <p:cNvSpPr txBox="1"/>
            <p:nvPr/>
          </p:nvSpPr>
          <p:spPr>
            <a:xfrm>
              <a:off x="1680714" y="3636757"/>
              <a:ext cx="2376378"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企業からの提案件数</a:t>
              </a:r>
              <a:endParaRPr lang="en-US" altLang="ja-JP" sz="1050" b="1">
                <a:latin typeface="Yu Gothic UI" panose="020B0500000000000000" pitchFamily="50" charset="-128"/>
                <a:ea typeface="Yu Gothic UI" panose="020B0500000000000000" pitchFamily="50" charset="-128"/>
              </a:endParaRPr>
            </a:p>
          </p:txBody>
        </p:sp>
        <p:sp>
          <p:nvSpPr>
            <p:cNvPr id="26" name="テキスト ボックス 53">
              <a:extLst>
                <a:ext uri="{FF2B5EF4-FFF2-40B4-BE49-F238E27FC236}">
                  <a16:creationId xmlns:a16="http://schemas.microsoft.com/office/drawing/2014/main" id="{01527FE3-024D-CFBF-6A0D-015CD45D4DC0}"/>
                </a:ext>
              </a:extLst>
            </p:cNvPr>
            <p:cNvSpPr txBox="1"/>
            <p:nvPr/>
          </p:nvSpPr>
          <p:spPr>
            <a:xfrm>
              <a:off x="1956493" y="3955903"/>
              <a:ext cx="1962679"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104</a:t>
              </a:r>
              <a:r>
                <a:rPr lang="ja-JP" altLang="en-US" b="1">
                  <a:latin typeface="Yu Gothic UI" panose="020B0500000000000000" pitchFamily="50" charset="-128"/>
                  <a:ea typeface="Yu Gothic UI" panose="020B0500000000000000" pitchFamily="50" charset="-128"/>
                </a:rPr>
                <a:t>社</a:t>
              </a:r>
              <a:r>
                <a:rPr lang="ja-JP" altLang="en-US" sz="1050">
                  <a:latin typeface="Yu Gothic UI" panose="020B0500000000000000" pitchFamily="50" charset="-128"/>
                  <a:ea typeface="Yu Gothic UI" panose="020B0500000000000000" pitchFamily="50" charset="-128"/>
                </a:rPr>
                <a:t>から</a:t>
              </a:r>
              <a:r>
                <a:rPr lang="en-US" altLang="ja-JP" b="1">
                  <a:latin typeface="Yu Gothic UI" panose="020B0500000000000000" pitchFamily="50" charset="-128"/>
                  <a:ea typeface="Yu Gothic UI" panose="020B0500000000000000" pitchFamily="50" charset="-128"/>
                </a:rPr>
                <a:t>272</a:t>
              </a:r>
              <a:r>
                <a:rPr lang="ja-JP" altLang="en-US" b="1">
                  <a:latin typeface="Yu Gothic UI" panose="020B0500000000000000" pitchFamily="50" charset="-128"/>
                  <a:ea typeface="Yu Gothic UI" panose="020B0500000000000000" pitchFamily="50" charset="-128"/>
                </a:rPr>
                <a:t>件</a:t>
              </a:r>
              <a:endParaRPr lang="en-US" altLang="ja-JP" sz="1050">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１市町村平均</a:t>
              </a:r>
              <a:r>
                <a:rPr lang="en-US" altLang="ja-JP" sz="1050">
                  <a:latin typeface="Yu Gothic UI" panose="020B0500000000000000" pitchFamily="50" charset="-128"/>
                  <a:ea typeface="Yu Gothic UI" panose="020B0500000000000000" pitchFamily="50" charset="-128"/>
                </a:rPr>
                <a:t>15</a:t>
              </a:r>
              <a:r>
                <a:rPr lang="ja-JP" altLang="en-US" sz="1050">
                  <a:latin typeface="Yu Gothic UI" panose="020B0500000000000000" pitchFamily="50" charset="-128"/>
                  <a:ea typeface="Yu Gothic UI" panose="020B0500000000000000" pitchFamily="50" charset="-128"/>
                </a:rPr>
                <a:t>件</a:t>
              </a:r>
            </a:p>
          </p:txBody>
        </p:sp>
        <p:cxnSp>
          <p:nvCxnSpPr>
            <p:cNvPr id="27" name="直線コネクタ 26">
              <a:extLst>
                <a:ext uri="{FF2B5EF4-FFF2-40B4-BE49-F238E27FC236}">
                  <a16:creationId xmlns:a16="http://schemas.microsoft.com/office/drawing/2014/main" id="{F6E97C88-9F05-1330-21E6-991A46E72580}"/>
                </a:ext>
              </a:extLst>
            </p:cNvPr>
            <p:cNvCxnSpPr>
              <a:cxnSpLocks/>
            </p:cNvCxnSpPr>
            <p:nvPr/>
          </p:nvCxnSpPr>
          <p:spPr>
            <a:xfrm flipH="1">
              <a:off x="3845699"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9A71E51-6525-E65A-E56C-49459CEE196D}"/>
                </a:ext>
              </a:extLst>
            </p:cNvPr>
            <p:cNvCxnSpPr>
              <a:cxnSpLocks/>
            </p:cNvCxnSpPr>
            <p:nvPr/>
          </p:nvCxnSpPr>
          <p:spPr>
            <a:xfrm flipH="1">
              <a:off x="6013382"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6801B9C2-D144-0086-CA43-F0134F2A70A0}"/>
                </a:ext>
              </a:extLst>
            </p:cNvPr>
            <p:cNvCxnSpPr>
              <a:cxnSpLocks/>
            </p:cNvCxnSpPr>
            <p:nvPr/>
          </p:nvCxnSpPr>
          <p:spPr>
            <a:xfrm flipH="1">
              <a:off x="8268875"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0" name="テキスト ボックス 57">
              <a:extLst>
                <a:ext uri="{FF2B5EF4-FFF2-40B4-BE49-F238E27FC236}">
                  <a16:creationId xmlns:a16="http://schemas.microsoft.com/office/drawing/2014/main" id="{A3517692-E779-2E3F-5809-94742F931552}"/>
                </a:ext>
              </a:extLst>
            </p:cNvPr>
            <p:cNvSpPr txBox="1"/>
            <p:nvPr/>
          </p:nvSpPr>
          <p:spPr>
            <a:xfrm>
              <a:off x="6428658" y="3614886"/>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立地誘致実績数</a:t>
              </a:r>
              <a:endParaRPr lang="en-US" altLang="ja-JP" sz="1050" b="1">
                <a:latin typeface="Yu Gothic UI" panose="020B0500000000000000" pitchFamily="50" charset="-128"/>
                <a:ea typeface="Yu Gothic UI" panose="020B0500000000000000" pitchFamily="50" charset="-128"/>
              </a:endParaRPr>
            </a:p>
          </p:txBody>
        </p:sp>
        <p:sp>
          <p:nvSpPr>
            <p:cNvPr id="31" name="テキスト ボックス 58">
              <a:extLst>
                <a:ext uri="{FF2B5EF4-FFF2-40B4-BE49-F238E27FC236}">
                  <a16:creationId xmlns:a16="http://schemas.microsoft.com/office/drawing/2014/main" id="{7F8D2C64-8334-4E1F-A1D6-FD10A7CE98E9}"/>
                </a:ext>
              </a:extLst>
            </p:cNvPr>
            <p:cNvSpPr txBox="1"/>
            <p:nvPr/>
          </p:nvSpPr>
          <p:spPr>
            <a:xfrm>
              <a:off x="4280067" y="3626838"/>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マッチング件数</a:t>
              </a:r>
              <a:endParaRPr lang="en-US" altLang="ja-JP" sz="1050" b="1">
                <a:latin typeface="Yu Gothic UI" panose="020B0500000000000000" pitchFamily="50" charset="-128"/>
                <a:ea typeface="Yu Gothic UI" panose="020B0500000000000000" pitchFamily="50" charset="-128"/>
              </a:endParaRPr>
            </a:p>
          </p:txBody>
        </p:sp>
        <p:sp>
          <p:nvSpPr>
            <p:cNvPr id="32" name="テキスト ボックス 59">
              <a:extLst>
                <a:ext uri="{FF2B5EF4-FFF2-40B4-BE49-F238E27FC236}">
                  <a16:creationId xmlns:a16="http://schemas.microsoft.com/office/drawing/2014/main" id="{06BCFCB7-9081-E522-0622-36CE996F15DC}"/>
                </a:ext>
              </a:extLst>
            </p:cNvPr>
            <p:cNvSpPr txBox="1"/>
            <p:nvPr/>
          </p:nvSpPr>
          <p:spPr>
            <a:xfrm>
              <a:off x="4057649" y="3954035"/>
              <a:ext cx="1802666"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203</a:t>
              </a:r>
              <a:r>
                <a:rPr lang="ja-JP" altLang="en-US" b="1">
                  <a:latin typeface="Yu Gothic UI" panose="020B0500000000000000" pitchFamily="50" charset="-128"/>
                  <a:ea typeface="Yu Gothic UI" panose="020B0500000000000000" pitchFamily="50" charset="-128"/>
                </a:rPr>
                <a:t>件</a:t>
              </a:r>
              <a:endParaRPr lang="en-US" altLang="ja-JP" b="1">
                <a:latin typeface="Yu Gothic UI" panose="020B0500000000000000" pitchFamily="50" charset="-128"/>
                <a:ea typeface="Yu Gothic UI" panose="020B0500000000000000" pitchFamily="50" charset="-128"/>
              </a:endParaRPr>
            </a:p>
            <a:p>
              <a:pPr algn="ctr">
                <a:spcAft>
                  <a:spcPts val="600"/>
                </a:spcAft>
              </a:pP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市町村平均</a:t>
              </a:r>
              <a:r>
                <a:rPr lang="en-US" altLang="ja-JP" sz="1050">
                  <a:latin typeface="Yu Gothic UI" panose="020B0500000000000000" pitchFamily="50" charset="-128"/>
                  <a:ea typeface="Yu Gothic UI" panose="020B0500000000000000" pitchFamily="50" charset="-128"/>
                </a:rPr>
                <a:t>11</a:t>
              </a:r>
              <a:r>
                <a:rPr lang="ja-JP" altLang="en-US" sz="1050">
                  <a:latin typeface="Yu Gothic UI" panose="020B0500000000000000" pitchFamily="50" charset="-128"/>
                  <a:ea typeface="Yu Gothic UI" panose="020B0500000000000000" pitchFamily="50" charset="-128"/>
                </a:rPr>
                <a:t>件</a:t>
              </a:r>
              <a:endParaRPr lang="ja-JP" altLang="en-US" sz="600">
                <a:latin typeface="Yu Gothic UI" panose="020B0500000000000000" pitchFamily="50" charset="-128"/>
                <a:ea typeface="Yu Gothic UI" panose="020B0500000000000000" pitchFamily="50" charset="-128"/>
              </a:endParaRPr>
            </a:p>
          </p:txBody>
        </p:sp>
        <p:cxnSp>
          <p:nvCxnSpPr>
            <p:cNvPr id="33" name="直線コネクタ 32">
              <a:extLst>
                <a:ext uri="{FF2B5EF4-FFF2-40B4-BE49-F238E27FC236}">
                  <a16:creationId xmlns:a16="http://schemas.microsoft.com/office/drawing/2014/main" id="{3F2E545E-6A5A-E723-CB30-F1DC3C2079CC}"/>
                </a:ext>
              </a:extLst>
            </p:cNvPr>
            <p:cNvCxnSpPr>
              <a:cxnSpLocks/>
            </p:cNvCxnSpPr>
            <p:nvPr/>
          </p:nvCxnSpPr>
          <p:spPr>
            <a:xfrm flipH="1">
              <a:off x="1977913"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4" name="テキスト ボックス 61">
              <a:extLst>
                <a:ext uri="{FF2B5EF4-FFF2-40B4-BE49-F238E27FC236}">
                  <a16:creationId xmlns:a16="http://schemas.microsoft.com/office/drawing/2014/main" id="{1FD5FFA0-FF96-526B-619E-8783BE1C55D2}"/>
                </a:ext>
              </a:extLst>
            </p:cNvPr>
            <p:cNvSpPr txBox="1"/>
            <p:nvPr/>
          </p:nvSpPr>
          <p:spPr>
            <a:xfrm>
              <a:off x="6083070" y="3953733"/>
              <a:ext cx="2083648" cy="863315"/>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8</a:t>
              </a:r>
              <a:r>
                <a:rPr lang="ja-JP" altLang="en-US" b="1">
                  <a:latin typeface="Yu Gothic UI" panose="020B0500000000000000" pitchFamily="50" charset="-128"/>
                  <a:ea typeface="Yu Gothic UI" panose="020B0500000000000000" pitchFamily="50" charset="-128"/>
                </a:rPr>
                <a:t>社</a:t>
              </a:r>
              <a:endParaRPr lang="en-US" altLang="ja-JP" b="1">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他、連携事業進捗次第で立地すると回答している企業</a:t>
              </a: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社</a:t>
              </a:r>
            </a:p>
          </p:txBody>
        </p:sp>
        <p:cxnSp>
          <p:nvCxnSpPr>
            <p:cNvPr id="35" name="直線コネクタ 34">
              <a:extLst>
                <a:ext uri="{FF2B5EF4-FFF2-40B4-BE49-F238E27FC236}">
                  <a16:creationId xmlns:a16="http://schemas.microsoft.com/office/drawing/2014/main" id="{47EC0A94-7DBE-72CC-B578-CD29367F3DB9}"/>
                </a:ext>
              </a:extLst>
            </p:cNvPr>
            <p:cNvCxnSpPr>
              <a:cxnSpLocks/>
            </p:cNvCxnSpPr>
            <p:nvPr/>
          </p:nvCxnSpPr>
          <p:spPr>
            <a:xfrm flipH="1">
              <a:off x="10394749" y="3614885"/>
              <a:ext cx="0" cy="1224001"/>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6" name="テキスト ボックス 127">
              <a:extLst>
                <a:ext uri="{FF2B5EF4-FFF2-40B4-BE49-F238E27FC236}">
                  <a16:creationId xmlns:a16="http://schemas.microsoft.com/office/drawing/2014/main" id="{006A4B53-5608-5D5A-DF54-9DC1C5D1397E}"/>
                </a:ext>
              </a:extLst>
            </p:cNvPr>
            <p:cNvSpPr txBox="1"/>
            <p:nvPr/>
          </p:nvSpPr>
          <p:spPr>
            <a:xfrm>
              <a:off x="8656689" y="3628634"/>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成果報告会参加者</a:t>
              </a:r>
              <a:endParaRPr lang="en-US" altLang="ja-JP" sz="1050" b="1">
                <a:latin typeface="Yu Gothic UI" panose="020B0500000000000000" pitchFamily="50" charset="-128"/>
                <a:ea typeface="Yu Gothic UI" panose="020B0500000000000000" pitchFamily="50" charset="-128"/>
              </a:endParaRPr>
            </a:p>
          </p:txBody>
        </p:sp>
        <p:sp>
          <p:nvSpPr>
            <p:cNvPr id="37" name="テキスト ボックス 128">
              <a:extLst>
                <a:ext uri="{FF2B5EF4-FFF2-40B4-BE49-F238E27FC236}">
                  <a16:creationId xmlns:a16="http://schemas.microsoft.com/office/drawing/2014/main" id="{F8E42096-5EA8-3EE8-7837-034039512ED2}"/>
                </a:ext>
              </a:extLst>
            </p:cNvPr>
            <p:cNvSpPr txBox="1"/>
            <p:nvPr/>
          </p:nvSpPr>
          <p:spPr>
            <a:xfrm>
              <a:off x="8477419" y="4065789"/>
              <a:ext cx="1802666" cy="406266"/>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100">
                  <a:latin typeface="Yu Gothic UI" panose="020B0500000000000000" pitchFamily="50" charset="-128"/>
                  <a:ea typeface="Yu Gothic UI" panose="020B0500000000000000" pitchFamily="50" charset="-128"/>
                </a:rPr>
                <a:t>のべ</a:t>
              </a:r>
              <a:r>
                <a:rPr lang="en-US" altLang="ja-JP" b="1">
                  <a:latin typeface="Yu Gothic UI" panose="020B0500000000000000" pitchFamily="50" charset="-128"/>
                  <a:ea typeface="Yu Gothic UI" panose="020B0500000000000000" pitchFamily="50" charset="-128"/>
                </a:rPr>
                <a:t>300</a:t>
              </a:r>
              <a:r>
                <a:rPr lang="ja-JP" altLang="en-US" b="1">
                  <a:latin typeface="Yu Gothic UI" panose="020B0500000000000000" pitchFamily="50" charset="-128"/>
                  <a:ea typeface="Yu Gothic UI" panose="020B0500000000000000" pitchFamily="50" charset="-128"/>
                </a:rPr>
                <a:t>名</a:t>
              </a:r>
              <a:r>
                <a:rPr lang="ja-JP" altLang="en-US" sz="1100">
                  <a:latin typeface="Yu Gothic UI" panose="020B0500000000000000" pitchFamily="50" charset="-128"/>
                  <a:ea typeface="Yu Gothic UI" panose="020B0500000000000000" pitchFamily="50" charset="-128"/>
                </a:rPr>
                <a:t>超</a:t>
              </a:r>
              <a:endParaRPr lang="en-US" altLang="ja-JP">
                <a:latin typeface="Yu Gothic UI" panose="020B0500000000000000" pitchFamily="50" charset="-128"/>
                <a:ea typeface="Yu Gothic UI" panose="020B0500000000000000" pitchFamily="50" charset="-128"/>
              </a:endParaRPr>
            </a:p>
          </p:txBody>
        </p:sp>
      </p:grpSp>
      <p:pic>
        <p:nvPicPr>
          <p:cNvPr id="39" name="図 38">
            <a:extLst>
              <a:ext uri="{FF2B5EF4-FFF2-40B4-BE49-F238E27FC236}">
                <a16:creationId xmlns:a16="http://schemas.microsoft.com/office/drawing/2014/main" id="{7CC7B35E-1EC8-5809-FD71-6F1313F757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53222" y="2824213"/>
            <a:ext cx="2896832" cy="791965"/>
          </a:xfrm>
          <a:prstGeom prst="rect">
            <a:avLst/>
          </a:prstGeom>
        </p:spPr>
      </p:pic>
      <p:sp>
        <p:nvSpPr>
          <p:cNvPr id="40" name="コンテンツ プレースホルダー 7">
            <a:extLst>
              <a:ext uri="{FF2B5EF4-FFF2-40B4-BE49-F238E27FC236}">
                <a16:creationId xmlns:a16="http://schemas.microsoft.com/office/drawing/2014/main" id="{F629C2EA-48EA-27E7-F5B6-510F8364386F}"/>
              </a:ext>
            </a:extLst>
          </p:cNvPr>
          <p:cNvSpPr txBox="1">
            <a:spLocks/>
          </p:cNvSpPr>
          <p:nvPr/>
        </p:nvSpPr>
        <p:spPr>
          <a:xfrm>
            <a:off x="3553222" y="3652020"/>
            <a:ext cx="300845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b="0"/>
              <a:t>参考：弊社が運営する「</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政策を、戦略に変える</a:t>
            </a:r>
            <a:r>
              <a:rPr lang="ja-JP" altLang="en-US" sz="1000" b="0"/>
              <a:t>メディア</a:t>
            </a:r>
            <a:r>
              <a:rPr lang="en-US" altLang="ja-JP" sz="1000" b="0"/>
              <a:t>『</a:t>
            </a:r>
            <a:r>
              <a:rPr lang="en-US" altLang="ja-JP" sz="1000" b="0" err="1"/>
              <a:t>Publingual</a:t>
            </a:r>
            <a:r>
              <a:rPr lang="en-US" altLang="ja-JP" sz="1000" b="0"/>
              <a:t>』</a:t>
            </a:r>
            <a:r>
              <a:rPr lang="ja-JP" altLang="en-US" sz="1000" b="0"/>
              <a:t>」では特集記事を制作・配信</a:t>
            </a:r>
            <a:endParaRPr lang="en-US" altLang="ja-JP" sz="1000" b="0"/>
          </a:p>
          <a:p>
            <a:r>
              <a:rPr lang="ja-JP" altLang="en-US" sz="1000" b="0"/>
              <a:t>事業内容や成果を分かりやすく伝えることで、継続的な集客ツールとしても活用しているほか、ターゲット層の認知拡大に寄与している</a:t>
            </a:r>
          </a:p>
        </p:txBody>
      </p:sp>
      <p:pic>
        <p:nvPicPr>
          <p:cNvPr id="42" name="図 41">
            <a:extLst>
              <a:ext uri="{FF2B5EF4-FFF2-40B4-BE49-F238E27FC236}">
                <a16:creationId xmlns:a16="http://schemas.microsoft.com/office/drawing/2014/main" id="{A8F2A7B6-4CFA-C223-DC97-7D524A9BE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54647" y="2828072"/>
            <a:ext cx="2678668" cy="1632619"/>
          </a:xfrm>
          <a:prstGeom prst="rect">
            <a:avLst/>
          </a:prstGeom>
        </p:spPr>
      </p:pic>
      <p:sp>
        <p:nvSpPr>
          <p:cNvPr id="6" name="スライド番号プレースホルダー 5">
            <a:extLst>
              <a:ext uri="{FF2B5EF4-FFF2-40B4-BE49-F238E27FC236}">
                <a16:creationId xmlns:a16="http://schemas.microsoft.com/office/drawing/2014/main" id="{2D7694E6-B813-8229-E4DA-7DBB774BEAB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7</a:t>
            </a:fld>
            <a:endParaRPr kumimoji="1" lang="ja-JP" altLang="en-US"/>
          </a:p>
        </p:txBody>
      </p:sp>
      <p:sp>
        <p:nvSpPr>
          <p:cNvPr id="7" name="テキスト ボックス 6">
            <a:extLst>
              <a:ext uri="{FF2B5EF4-FFF2-40B4-BE49-F238E27FC236}">
                <a16:creationId xmlns:a16="http://schemas.microsoft.com/office/drawing/2014/main" id="{F8568B13-E74E-ECE4-1596-CEE8518326BA}"/>
              </a:ext>
            </a:extLst>
          </p:cNvPr>
          <p:cNvSpPr txBox="1"/>
          <p:nvPr/>
        </p:nvSpPr>
        <p:spPr>
          <a:xfrm>
            <a:off x="397007" y="1742805"/>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A927521-A71A-026D-05EE-FC3D3D53BC71}"/>
              </a:ext>
            </a:extLst>
          </p:cNvPr>
          <p:cNvSpPr txBox="1"/>
          <p:nvPr/>
        </p:nvSpPr>
        <p:spPr>
          <a:xfrm>
            <a:off x="397008" y="2762613"/>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352BB17-10F7-B0A8-0744-DE4D22BFC725}"/>
              </a:ext>
            </a:extLst>
          </p:cNvPr>
          <p:cNvSpPr txBox="1"/>
          <p:nvPr/>
        </p:nvSpPr>
        <p:spPr>
          <a:xfrm>
            <a:off x="397009" y="4522638"/>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2208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374529D4-E56E-19CF-1ECA-47CC0205019F}"/>
              </a:ext>
            </a:extLst>
          </p:cNvPr>
          <p:cNvSpPr/>
          <p:nvPr/>
        </p:nvSpPr>
        <p:spPr>
          <a:xfrm>
            <a:off x="5143887" y="2901934"/>
            <a:ext cx="4267859"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sp>
        <p:nvSpPr>
          <p:cNvPr id="13" name="四角形: 角を丸くする 12">
            <a:extLst>
              <a:ext uri="{FF2B5EF4-FFF2-40B4-BE49-F238E27FC236}">
                <a16:creationId xmlns:a16="http://schemas.microsoft.com/office/drawing/2014/main" id="{BAC33B4E-B75A-B84D-02F9-7CE9F875B8DF}"/>
              </a:ext>
            </a:extLst>
          </p:cNvPr>
          <p:cNvSpPr/>
          <p:nvPr/>
        </p:nvSpPr>
        <p:spPr>
          <a:xfrm>
            <a:off x="436393" y="2900907"/>
            <a:ext cx="4267860"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pic>
        <p:nvPicPr>
          <p:cNvPr id="9" name="図 8">
            <a:extLst>
              <a:ext uri="{FF2B5EF4-FFF2-40B4-BE49-F238E27FC236}">
                <a16:creationId xmlns:a16="http://schemas.microsoft.com/office/drawing/2014/main" id="{FD57FF2C-418A-A21E-FDCF-808A2911F8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6787" y="2028817"/>
            <a:ext cx="3319136" cy="827089"/>
          </a:xfrm>
          <a:prstGeom prst="rect">
            <a:avLst/>
          </a:prstGeom>
        </p:spPr>
      </p:pic>
      <p:sp>
        <p:nvSpPr>
          <p:cNvPr id="14" name="四角形: 角を丸くする 13">
            <a:extLst>
              <a:ext uri="{FF2B5EF4-FFF2-40B4-BE49-F238E27FC236}">
                <a16:creationId xmlns:a16="http://schemas.microsoft.com/office/drawing/2014/main" id="{91F0BBAD-4E1F-7D29-E811-BDA6FA5AB4BF}"/>
              </a:ext>
            </a:extLst>
          </p:cNvPr>
          <p:cNvSpPr/>
          <p:nvPr/>
        </p:nvSpPr>
        <p:spPr>
          <a:xfrm>
            <a:off x="436394" y="1536012"/>
            <a:ext cx="4279923"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市町村の悩み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15" name="テキスト ボックス 14">
            <a:extLst>
              <a:ext uri="{FF2B5EF4-FFF2-40B4-BE49-F238E27FC236}">
                <a16:creationId xmlns:a16="http://schemas.microsoft.com/office/drawing/2014/main" id="{F57A39BF-63EF-3E36-EF3E-01656D53A508}"/>
              </a:ext>
            </a:extLst>
          </p:cNvPr>
          <p:cNvSpPr txBox="1"/>
          <p:nvPr/>
        </p:nvSpPr>
        <p:spPr>
          <a:xfrm>
            <a:off x="585472" y="3066077"/>
            <a:ext cx="3866339" cy="1442896"/>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・そもそもどの課題から取り組んで</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よいかわからない、課題整理が難しい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・どのような解決策があるかわからない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・一つの市町村だけで、様々な解決策に</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アクセスするのが難しい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pic>
        <p:nvPicPr>
          <p:cNvPr id="17" name="図 16" descr="サンバースト図 が含まれている画像&#10;&#10;自動的に生成された説明">
            <a:extLst>
              <a:ext uri="{FF2B5EF4-FFF2-40B4-BE49-F238E27FC236}">
                <a16:creationId xmlns:a16="http://schemas.microsoft.com/office/drawing/2014/main" id="{6153C931-366A-72D2-B1C2-11B514B585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5017" y="1798216"/>
            <a:ext cx="1559233" cy="1102690"/>
          </a:xfrm>
          <a:prstGeom prst="rect">
            <a:avLst/>
          </a:prstGeom>
        </p:spPr>
      </p:pic>
      <p:sp>
        <p:nvSpPr>
          <p:cNvPr id="18" name="四角形: 角を丸くする 17">
            <a:extLst>
              <a:ext uri="{FF2B5EF4-FFF2-40B4-BE49-F238E27FC236}">
                <a16:creationId xmlns:a16="http://schemas.microsoft.com/office/drawing/2014/main" id="{B4056987-0DD1-BDE6-BA14-9E6411F1C071}"/>
              </a:ext>
            </a:extLst>
          </p:cNvPr>
          <p:cNvSpPr/>
          <p:nvPr/>
        </p:nvSpPr>
        <p:spPr>
          <a:xfrm>
            <a:off x="5131824" y="1536012"/>
            <a:ext cx="4279922"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企業の悩み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27" name="テキスト ボックス 26">
            <a:extLst>
              <a:ext uri="{FF2B5EF4-FFF2-40B4-BE49-F238E27FC236}">
                <a16:creationId xmlns:a16="http://schemas.microsoft.com/office/drawing/2014/main" id="{EAC03861-66C2-AABF-199B-1DF65E1D6F50}"/>
              </a:ext>
            </a:extLst>
          </p:cNvPr>
          <p:cNvSpPr txBox="1"/>
          <p:nvPr/>
        </p:nvSpPr>
        <p:spPr>
          <a:xfrm>
            <a:off x="5253496" y="3009424"/>
            <a:ext cx="4009169" cy="1780487"/>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・どの市町村がニーズを持っているか</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・ソリューションがあっても、企業側から</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市町村</a:t>
            </a:r>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に対してアプローチが</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しづらい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・マッチングしても実際に進めるのが難しい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・一地域に進出できても広域</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展開が難しい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3" name="四角形: 角を丸くする 13">
            <a:extLst>
              <a:ext uri="{FF2B5EF4-FFF2-40B4-BE49-F238E27FC236}">
                <a16:creationId xmlns:a16="http://schemas.microsoft.com/office/drawing/2014/main" id="{A189402D-097C-AAA2-A736-C8A978DA2B19}"/>
              </a:ext>
            </a:extLst>
          </p:cNvPr>
          <p:cNvSpPr/>
          <p:nvPr/>
        </p:nvSpPr>
        <p:spPr>
          <a:xfrm>
            <a:off x="436393" y="5371850"/>
            <a:ext cx="8975352" cy="436752"/>
          </a:xfrm>
          <a:prstGeom prst="roundRect">
            <a:avLst>
              <a:gd name="adj" fmla="val 506"/>
            </a:avLst>
          </a:prstGeom>
          <a:solidFill>
            <a:srgbClr val="ED7D3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a:solidFill>
                  <a:schemeClr val="bg1"/>
                </a:solidFill>
                <a:latin typeface="Yu Gothic UI" panose="020B0500000000000000" pitchFamily="34" charset="-128"/>
                <a:ea typeface="Yu Gothic UI" panose="020B0500000000000000" pitchFamily="34" charset="-128"/>
              </a:rPr>
              <a:t>本事業の仕組みで解決</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4" name="三角形 3">
            <a:extLst>
              <a:ext uri="{FF2B5EF4-FFF2-40B4-BE49-F238E27FC236}">
                <a16:creationId xmlns:a16="http://schemas.microsoft.com/office/drawing/2014/main" id="{8FDC3515-E7F9-75DA-36B3-443B32EA21E8}"/>
              </a:ext>
            </a:extLst>
          </p:cNvPr>
          <p:cNvSpPr/>
          <p:nvPr/>
        </p:nvSpPr>
        <p:spPr>
          <a:xfrm rot="10800000">
            <a:off x="3993196" y="5038552"/>
            <a:ext cx="1861745" cy="148590"/>
          </a:xfrm>
          <a:prstGeom prst="triangle">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63">
              <a:latin typeface="Yu Gothic UI" panose="020B0500000000000000" pitchFamily="34" charset="-128"/>
              <a:ea typeface="Yu Gothic UI" panose="020B0500000000000000" pitchFamily="34" charset="-128"/>
            </a:endParaRPr>
          </a:p>
        </p:txBody>
      </p:sp>
      <p:sp>
        <p:nvSpPr>
          <p:cNvPr id="5" name="コンテンツ プレースホルダー 1">
            <a:extLst>
              <a:ext uri="{FF2B5EF4-FFF2-40B4-BE49-F238E27FC236}">
                <a16:creationId xmlns:a16="http://schemas.microsoft.com/office/drawing/2014/main" id="{5E8F3A40-0380-5D98-63D2-9BFBC7254507}"/>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おためし立地チャレンジナガノが解決したいこと</a:t>
            </a:r>
          </a:p>
        </p:txBody>
      </p:sp>
      <p:sp>
        <p:nvSpPr>
          <p:cNvPr id="6" name="フッター プレースホルダー 2">
            <a:extLst>
              <a:ext uri="{FF2B5EF4-FFF2-40B4-BE49-F238E27FC236}">
                <a16:creationId xmlns:a16="http://schemas.microsoft.com/office/drawing/2014/main" id="{75DDAB48-60A2-63DA-BF53-78DDC79B1E78}"/>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Tree>
    <p:extLst>
      <p:ext uri="{BB962C8B-B14F-4D97-AF65-F5344CB8AC3E}">
        <p14:creationId xmlns:p14="http://schemas.microsoft.com/office/powerpoint/2010/main" val="3281260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blinkテンプレート">
  <a:themeElements>
    <a:clrScheme name="Publink color">
      <a:dk1>
        <a:srgbClr val="000000"/>
      </a:dk1>
      <a:lt1>
        <a:srgbClr val="FFFFFF"/>
      </a:lt1>
      <a:dk2>
        <a:srgbClr val="076AB5"/>
      </a:dk2>
      <a:lt2>
        <a:srgbClr val="FFFFFF"/>
      </a:lt2>
      <a:accent1>
        <a:srgbClr val="222830"/>
      </a:accent1>
      <a:accent2>
        <a:srgbClr val="EC2C57"/>
      </a:accent2>
      <a:accent3>
        <a:srgbClr val="383E46"/>
      </a:accent3>
      <a:accent4>
        <a:srgbClr val="0099F3"/>
      </a:accent4>
      <a:accent5>
        <a:srgbClr val="EEEEEE"/>
      </a:accent5>
      <a:accent6>
        <a:srgbClr val="D2D0CE"/>
      </a:accent6>
      <a:hlink>
        <a:srgbClr val="0099F3"/>
      </a:hlink>
      <a:folHlink>
        <a:srgbClr val="9E9C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nkテンプレート" id="{FDDF7EDF-F1B0-8441-91F4-936C8A744CBB}" vid="{A2C0738A-A499-9240-970F-34CEAFF186DD}"/>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1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2BCEFC-A181-4AC1-9B4C-FAB981F6E9D2}">
  <we:reference id="wa200002388" version="1.0.0.3" store="ja-JP" storeType="OMEX"/>
  <we:alternateReferences>
    <we:reference id="WA200002388" version="1.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2086</TotalTime>
  <Words>4279</Words>
  <Application>Microsoft Office PowerPoint</Application>
  <PresentationFormat>A4 210 x 297 mm</PresentationFormat>
  <Paragraphs>467</Paragraphs>
  <Slides>18</Slides>
  <Notes>16</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33" baseType="lpstr">
      <vt:lpstr>Hiragino Kaku Gothic Pro W3</vt:lpstr>
      <vt:lpstr>ＭＳ Ｐゴシック</vt:lpstr>
      <vt:lpstr>ＭＳ Ｐゴシック</vt:lpstr>
      <vt:lpstr>Tazugane Gothic StdN</vt:lpstr>
      <vt:lpstr>Yu Gothic UI</vt:lpstr>
      <vt:lpstr>ヒラギノ角ゴ ProN W3</vt:lpstr>
      <vt:lpstr>Meiryo</vt:lpstr>
      <vt:lpstr>Meiryo</vt:lpstr>
      <vt:lpstr>Yu Gothic</vt:lpstr>
      <vt:lpstr>Yu Gothic</vt:lpstr>
      <vt:lpstr>Arial</vt:lpstr>
      <vt:lpstr>Calibri</vt:lpstr>
      <vt:lpstr>Wingdings</vt:lpstr>
      <vt:lpstr>Publinkテンプレート</vt:lpstr>
      <vt:lpstr>think-cell スライド</vt:lpstr>
      <vt:lpstr>会社紹介資料 corporate profile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栫井 誠一郎</dc:creator>
  <cp:lastModifiedBy>美夏</cp:lastModifiedBy>
  <cp:revision>26</cp:revision>
  <cp:lastPrinted>2018-08-21T09:05:16Z</cp:lastPrinted>
  <dcterms:created xsi:type="dcterms:W3CDTF">2018-02-01T10:07:03Z</dcterms:created>
  <dcterms:modified xsi:type="dcterms:W3CDTF">2023-09-13T05:22:24Z</dcterms:modified>
</cp:coreProperties>
</file>