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1"/>
  </p:sldMasterIdLst>
  <p:notesMasterIdLst>
    <p:notesMasterId r:id="rId21"/>
  </p:notesMasterIdLst>
  <p:handoutMasterIdLst>
    <p:handoutMasterId r:id="rId22"/>
  </p:handoutMasterIdLst>
  <p:sldIdLst>
    <p:sldId id="884" r:id="rId2"/>
    <p:sldId id="778" r:id="rId3"/>
    <p:sldId id="1051" r:id="rId4"/>
    <p:sldId id="789" r:id="rId5"/>
    <p:sldId id="870" r:id="rId6"/>
    <p:sldId id="792" r:id="rId7"/>
    <p:sldId id="885" r:id="rId8"/>
    <p:sldId id="848" r:id="rId9"/>
    <p:sldId id="651" r:id="rId10"/>
    <p:sldId id="1045" r:id="rId11"/>
    <p:sldId id="855" r:id="rId12"/>
    <p:sldId id="881" r:id="rId13"/>
    <p:sldId id="880" r:id="rId14"/>
    <p:sldId id="1050" r:id="rId15"/>
    <p:sldId id="797" r:id="rId16"/>
    <p:sldId id="790" r:id="rId17"/>
    <p:sldId id="1049" r:id="rId18"/>
    <p:sldId id="1047" r:id="rId19"/>
    <p:sldId id="317" r:id="rId20"/>
  </p:sldIdLst>
  <p:sldSz cx="9906000" cy="6858000" type="A4"/>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597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18B843-F07D-71BB-319B-FAF1F0427183}" name="嶋田 奈穂美" initials="嶋奈" userId="S::shimada@publink.onmicrosoft.com::00d19c58-186d-42e4-9883-b4026abe0acd" providerId="AD"/>
  <p188:author id="{366C0AF2-39B4-5643-BCC9-9B399EEB8989}" name="奈穂美 松本" initials="奈穂美" userId="S::matsumoto@publink.onmicrosoft.com::0f88798d-c1e7-4f6c-a5cc-a2d463b9dea9"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2FF"/>
    <a:srgbClr val="FBECED"/>
    <a:srgbClr val="E9FFFF"/>
    <a:srgbClr val="066AB5"/>
    <a:srgbClr val="076AB5"/>
    <a:srgbClr val="0161EA"/>
    <a:srgbClr val="0099F3"/>
    <a:srgbClr val="005BE9"/>
    <a:srgbClr val="05C2FA"/>
    <a:srgbClr val="6078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中間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中間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中間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ABFCF23-3B69-468F-B69F-88F6DE6A72F2}" styleName="中間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p:restoredTop sz="96121"/>
  </p:normalViewPr>
  <p:slideViewPr>
    <p:cSldViewPr>
      <p:cViewPr varScale="1">
        <p:scale>
          <a:sx n="128" d="100"/>
          <a:sy n="128" d="100"/>
        </p:scale>
        <p:origin x="1384" y="176"/>
      </p:cViewPr>
      <p:guideLst>
        <p:guide orient="horz" pos="2256"/>
        <p:guide pos="59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0DDA236-DEB0-D031-3AE1-DDB2D9EB3F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AE23092-CA55-86CB-F27A-A1A14A2F55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D2D9E2-FE2D-BE47-977B-765267BA4295}" type="datetimeFigureOut">
              <a:rPr kumimoji="1" lang="ja-JP" altLang="en-US" smtClean="0"/>
              <a:t>2024/3/15</a:t>
            </a:fld>
            <a:endParaRPr kumimoji="1" lang="ja-JP" altLang="en-US"/>
          </a:p>
        </p:txBody>
      </p:sp>
      <p:sp>
        <p:nvSpPr>
          <p:cNvPr id="4" name="フッター プレースホルダー 3">
            <a:extLst>
              <a:ext uri="{FF2B5EF4-FFF2-40B4-BE49-F238E27FC236}">
                <a16:creationId xmlns:a16="http://schemas.microsoft.com/office/drawing/2014/main" id="{6D10E26F-5D74-5277-1499-E3B897A4C3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EDCC040-9322-EA4C-E8DE-84D3A80ED2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46FBE8-032A-6E4A-BF51-169FDC026606}" type="slidenum">
              <a:rPr kumimoji="1" lang="ja-JP" altLang="en-US" smtClean="0"/>
              <a:t>‹#›</a:t>
            </a:fld>
            <a:endParaRPr kumimoji="1" lang="ja-JP" altLang="en-US"/>
          </a:p>
        </p:txBody>
      </p:sp>
    </p:spTree>
    <p:extLst>
      <p:ext uri="{BB962C8B-B14F-4D97-AF65-F5344CB8AC3E}">
        <p14:creationId xmlns:p14="http://schemas.microsoft.com/office/powerpoint/2010/main" val="35587810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7C2E9-E83F-204F-9024-3DE70A8FEF4C}" type="datetimeFigureOut">
              <a:rPr kumimoji="1" lang="ja-JP" altLang="en-US" smtClean="0"/>
              <a:t>2024/3/15</a:t>
            </a:fld>
            <a:endParaRPr kumimoji="1" lang="ja-JP" altLang="en-US"/>
          </a:p>
        </p:txBody>
      </p:sp>
      <p:sp>
        <p:nvSpPr>
          <p:cNvPr id="4"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D840CE-48DD-A745-964B-3BCACA660536}" type="slidenum">
              <a:rPr kumimoji="1" lang="ja-JP" altLang="en-US" smtClean="0"/>
              <a:t>‹#›</a:t>
            </a:fld>
            <a:endParaRPr kumimoji="1" lang="ja-JP" altLang="en-US"/>
          </a:p>
        </p:txBody>
      </p:sp>
    </p:spTree>
    <p:extLst>
      <p:ext uri="{BB962C8B-B14F-4D97-AF65-F5344CB8AC3E}">
        <p14:creationId xmlns:p14="http://schemas.microsoft.com/office/powerpoint/2010/main" val="4163174738"/>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5365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02588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84482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14944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52906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5648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23389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11551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0250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6323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25853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65973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55817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01209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26826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53903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9:notes"/>
          <p:cNvSpPr>
            <a:spLocks noGrp="1" noRot="1" noChangeAspect="1"/>
          </p:cNvSpPr>
          <p:nvPr>
            <p:ph type="sldImg" idx="2"/>
          </p:nvPr>
        </p:nvSpPr>
        <p:spPr>
          <a:xfrm>
            <a:off x="712788" y="746125"/>
            <a:ext cx="5381625" cy="372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9:notes"/>
          <p:cNvSpPr txBox="1">
            <a:spLocks noGrp="1"/>
          </p:cNvSpPr>
          <p:nvPr>
            <p:ph type="body" idx="1"/>
          </p:nvPr>
        </p:nvSpPr>
        <p:spPr>
          <a:xfrm>
            <a:off x="680720" y="4721186"/>
            <a:ext cx="5445760" cy="44727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latin typeface="Meiryo"/>
              <a:ea typeface="Meiryo"/>
              <a:cs typeface="Meiryo"/>
              <a:sym typeface="Meiryo"/>
            </a:endParaRPr>
          </a:p>
        </p:txBody>
      </p:sp>
      <p:sp>
        <p:nvSpPr>
          <p:cNvPr id="282" name="Google Shape;282;p29:notes"/>
          <p:cNvSpPr txBox="1">
            <a:spLocks noGrp="1"/>
          </p:cNvSpPr>
          <p:nvPr>
            <p:ph type="sldNum" idx="12"/>
          </p:nvPr>
        </p:nvSpPr>
        <p:spPr>
          <a:xfrm>
            <a:off x="3855838" y="9440646"/>
            <a:ext cx="2949787" cy="49696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altLang="ja-JP" sz="1400" u="none" strike="noStrike" kern="0" cap="none" spc="0" normalizeH="0" baseline="0" noProof="0">
                <a:ln>
                  <a:noFill/>
                </a:ln>
                <a:solidFill>
                  <a:srgbClr val="000000"/>
                </a:solidFill>
                <a:effectLst/>
                <a:uLnTx/>
                <a:uFillTx/>
                <a:latin typeface="MS PGothic" panose="020B0600070205080204" pitchFamily="34" charset="-128"/>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8</a:t>
            </a:fld>
            <a:endParaRPr kumimoji="0" sz="1400" u="none" strike="noStrike" kern="0" cap="none" spc="0" normalizeH="0" baseline="0" noProof="0" dirty="0">
              <a:ln>
                <a:noFill/>
              </a:ln>
              <a:solidFill>
                <a:srgbClr val="000000"/>
              </a:solidFill>
              <a:effectLst/>
              <a:uLnTx/>
              <a:uFillTx/>
              <a:latin typeface="MS PGothic" panose="020B0600070205080204" pitchFamily="34" charset="-128"/>
              <a:cs typeface="Arial"/>
              <a:sym typeface="Arial"/>
            </a:endParaRPr>
          </a:p>
        </p:txBody>
      </p:sp>
    </p:spTree>
    <p:extLst>
      <p:ext uri="{BB962C8B-B14F-4D97-AF65-F5344CB8AC3E}">
        <p14:creationId xmlns:p14="http://schemas.microsoft.com/office/powerpoint/2010/main" val="3234955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レイアウト">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70" imgH="472" progId="TCLayout.ActiveDocument.1">
                  <p:embed/>
                </p:oleObj>
              </mc:Choice>
              <mc:Fallback>
                <p:oleObj name="think-cell スライド" r:id="rId3" imgW="470" imgH="472" progId="TCLayout.ActiveDocument.1">
                  <p:embed/>
                  <p:pic>
                    <p:nvPicPr>
                      <p:cNvPr id="3" name="オブジェクト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フッター プレースホルダ 6"/>
          <p:cNvSpPr>
            <a:spLocks noGrp="1"/>
          </p:cNvSpPr>
          <p:nvPr>
            <p:ph type="ftr" sz="quarter" idx="12"/>
          </p:nvPr>
        </p:nvSpPr>
        <p:spPr bwMode="gray">
          <a:xfrm>
            <a:off x="168887" y="6578061"/>
            <a:ext cx="4068000" cy="169200"/>
          </a:xfrm>
          <a:prstGeom prst="rect">
            <a:avLst/>
          </a:prstGeom>
        </p:spPr>
        <p:txBody>
          <a:bodyPr/>
          <a:lstStyle>
            <a:lvl1pPr algn="l">
              <a:defRPr>
                <a:solidFill>
                  <a:schemeClr val="tx1"/>
                </a:solidFill>
              </a:defRPr>
            </a:lvl1pPr>
          </a:lstStyle>
          <a:p>
            <a:r>
              <a:rPr lang="en-GB" altLang="en-GB"/>
              <a:t>Copyright © 2023 </a:t>
            </a:r>
            <a:r>
              <a:rPr lang="en-GB" altLang="en-GB" err="1"/>
              <a:t>Publink</a:t>
            </a:r>
            <a:r>
              <a:rPr lang="en-GB" altLang="en-GB"/>
              <a:t> inc.</a:t>
            </a:r>
          </a:p>
        </p:txBody>
      </p:sp>
      <p:sp>
        <p:nvSpPr>
          <p:cNvPr id="6" name="スライド番号プレースホルダー 3">
            <a:extLst>
              <a:ext uri="{FF2B5EF4-FFF2-40B4-BE49-F238E27FC236}">
                <a16:creationId xmlns:a16="http://schemas.microsoft.com/office/drawing/2014/main" id="{A8880715-8313-0352-AEA4-F3836683CA35}"/>
              </a:ext>
            </a:extLst>
          </p:cNvPr>
          <p:cNvSpPr>
            <a:spLocks noGrp="1"/>
          </p:cNvSpPr>
          <p:nvPr>
            <p:ph type="sldNum" sz="quarter" idx="4"/>
          </p:nvPr>
        </p:nvSpPr>
        <p:spPr>
          <a:xfrm>
            <a:off x="7677150" y="6480098"/>
            <a:ext cx="2228850" cy="365125"/>
          </a:xfrm>
          <a:prstGeom prst="rect">
            <a:avLst/>
          </a:prstGeom>
        </p:spPr>
        <p:txBody>
          <a:bodyPr vert="horz" lIns="91440" tIns="45720" rIns="91440" bIns="45720" rtlCol="0" anchor="ctr"/>
          <a:lstStyle>
            <a:lvl1pPr algn="r">
              <a:defRPr sz="1600">
                <a:solidFill>
                  <a:schemeClr val="tx1"/>
                </a:solidFill>
              </a:defRPr>
            </a:lvl1pPr>
          </a:lstStyle>
          <a:p>
            <a:fld id="{5EEE4863-3AE8-9D49-BBA9-55D202401BCC}" type="slidenum">
              <a:rPr lang="ja-JP" altLang="en-US" smtClean="0"/>
              <a:pPr/>
              <a:t>‹#›</a:t>
            </a:fld>
            <a:endParaRPr lang="ja-JP" altLang="en-US"/>
          </a:p>
        </p:txBody>
      </p:sp>
    </p:spTree>
    <p:extLst>
      <p:ext uri="{BB962C8B-B14F-4D97-AF65-F5344CB8AC3E}">
        <p14:creationId xmlns:p14="http://schemas.microsoft.com/office/powerpoint/2010/main" val="325574248"/>
      </p:ext>
    </p:extLst>
  </p:cSld>
  <p:clrMapOvr>
    <a:masterClrMapping/>
  </p:clrMapOvr>
  <p:extLst>
    <p:ext uri="{DCECCB84-F9BA-43D5-87BE-67443E8EF086}">
      <p15:sldGuideLst xmlns:p15="http://schemas.microsoft.com/office/powerpoint/2012/main">
        <p15:guide id="1" orient="horz" pos="799"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フッター プレースホルダ 6">
            <a:extLst>
              <a:ext uri="{FF2B5EF4-FFF2-40B4-BE49-F238E27FC236}">
                <a16:creationId xmlns:a16="http://schemas.microsoft.com/office/drawing/2014/main" id="{25FED978-BEF1-4848-45A9-CBD5485FBB48}"/>
              </a:ext>
            </a:extLst>
          </p:cNvPr>
          <p:cNvSpPr>
            <a:spLocks noGrp="1"/>
          </p:cNvSpPr>
          <p:nvPr>
            <p:ph type="ftr" sz="quarter" idx="3"/>
          </p:nvPr>
        </p:nvSpPr>
        <p:spPr bwMode="gray">
          <a:xfrm>
            <a:off x="168887" y="6578061"/>
            <a:ext cx="4068000" cy="169200"/>
          </a:xfrm>
          <a:prstGeom prst="rect">
            <a:avLst/>
          </a:prstGeom>
        </p:spPr>
        <p:txBody>
          <a:bodyPr/>
          <a:lstStyle>
            <a:lvl1pPr algn="l">
              <a:defRPr sz="1200">
                <a:solidFill>
                  <a:schemeClr val="tx1"/>
                </a:solidFill>
              </a:defRPr>
            </a:lvl1pPr>
          </a:lstStyle>
          <a:p>
            <a:r>
              <a:rPr lang="en-GB" altLang="en-GB"/>
              <a:t>Copyright © 2023 Publink inc.</a:t>
            </a:r>
          </a:p>
        </p:txBody>
      </p:sp>
      <p:sp>
        <p:nvSpPr>
          <p:cNvPr id="4" name="スライド番号プレースホルダー 3">
            <a:extLst>
              <a:ext uri="{FF2B5EF4-FFF2-40B4-BE49-F238E27FC236}">
                <a16:creationId xmlns:a16="http://schemas.microsoft.com/office/drawing/2014/main" id="{786156D0-35CD-99D9-272A-85422E725FB6}"/>
              </a:ext>
            </a:extLst>
          </p:cNvPr>
          <p:cNvSpPr>
            <a:spLocks noGrp="1"/>
          </p:cNvSpPr>
          <p:nvPr>
            <p:ph type="sldNum" sz="quarter" idx="4"/>
          </p:nvPr>
        </p:nvSpPr>
        <p:spPr>
          <a:xfrm>
            <a:off x="7677150" y="6480098"/>
            <a:ext cx="2228850" cy="365125"/>
          </a:xfrm>
          <a:prstGeom prst="rect">
            <a:avLst/>
          </a:prstGeom>
        </p:spPr>
        <p:txBody>
          <a:bodyPr vert="horz" lIns="91440" tIns="45720" rIns="91440" bIns="45720" rtlCol="0" anchor="ctr"/>
          <a:lstStyle>
            <a:lvl1pPr algn="r">
              <a:defRPr sz="1600">
                <a:solidFill>
                  <a:schemeClr val="tx1"/>
                </a:solidFill>
              </a:defRPr>
            </a:lvl1pPr>
          </a:lstStyle>
          <a:p>
            <a:fld id="{5EEE4863-3AE8-9D49-BBA9-55D202401BCC}" type="slidenum">
              <a:rPr lang="ja-JP" altLang="en-US" smtClean="0"/>
              <a:pPr/>
              <a:t>‹#›</a:t>
            </a:fld>
            <a:endParaRPr lang="ja-JP" altLang="en-US"/>
          </a:p>
        </p:txBody>
      </p:sp>
    </p:spTree>
    <p:extLst>
      <p:ext uri="{BB962C8B-B14F-4D97-AF65-F5344CB8AC3E}">
        <p14:creationId xmlns:p14="http://schemas.microsoft.com/office/powerpoint/2010/main" val="3955046887"/>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marL="0" marR="0" indent="0" algn="l" defTabSz="495283" rtl="0" eaLnBrk="1" fontAlgn="auto" latinLnBrk="0" hangingPunct="1">
        <a:lnSpc>
          <a:spcPct val="100000"/>
        </a:lnSpc>
        <a:spcBef>
          <a:spcPts val="0"/>
        </a:spcBef>
        <a:spcAft>
          <a:spcPts val="0"/>
        </a:spcAft>
        <a:buClrTx/>
        <a:buSzTx/>
        <a:buFontTx/>
        <a:buNone/>
        <a:tabLst/>
        <a:defRPr kumimoji="1" sz="2167" kern="1200">
          <a:solidFill>
            <a:schemeClr val="tx1"/>
          </a:solidFill>
          <a:latin typeface="+mj-lt"/>
          <a:ea typeface="+mj-ea"/>
          <a:cs typeface="+mj-cs"/>
        </a:defRPr>
      </a:lvl1pPr>
    </p:titleStyle>
    <p:bodyStyle>
      <a:lvl1pPr marL="371461" indent="-371461" algn="l" defTabSz="495283" rtl="0" eaLnBrk="1" latinLnBrk="0" hangingPunct="1">
        <a:spcBef>
          <a:spcPct val="20000"/>
        </a:spcBef>
        <a:buClr>
          <a:schemeClr val="accent4"/>
        </a:buClr>
        <a:buFont typeface="Wingdings" pitchFamily="2" charset="2"/>
        <a:buChar char="l"/>
        <a:defRPr kumimoji="1" sz="2167"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804833" indent="-309551" algn="l" defTabSz="495283" rtl="0" eaLnBrk="1" latinLnBrk="0" hangingPunct="1">
        <a:spcBef>
          <a:spcPct val="20000"/>
        </a:spcBef>
        <a:buFont typeface="Arial"/>
        <a:buChar char="–"/>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p:bodyStyle>
    <p:otherStyle>
      <a:defPPr>
        <a:defRPr lang="ja-JP"/>
      </a:defPPr>
      <a:lvl1pPr marL="0" algn="l" defTabSz="495283" rtl="0" eaLnBrk="1" latinLnBrk="0" hangingPunct="1">
        <a:defRPr kumimoji="1" sz="1950" kern="1200">
          <a:solidFill>
            <a:schemeClr val="tx1"/>
          </a:solidFill>
          <a:latin typeface="+mn-lt"/>
          <a:ea typeface="+mn-ea"/>
          <a:cs typeface="+mn-cs"/>
        </a:defRPr>
      </a:lvl1pPr>
      <a:lvl2pPr marL="495283" algn="l" defTabSz="495283" rtl="0" eaLnBrk="1" latinLnBrk="0" hangingPunct="1">
        <a:defRPr kumimoji="1" sz="1950" kern="1200">
          <a:solidFill>
            <a:schemeClr val="tx1"/>
          </a:solidFill>
          <a:latin typeface="+mn-lt"/>
          <a:ea typeface="+mn-ea"/>
          <a:cs typeface="+mn-cs"/>
        </a:defRPr>
      </a:lvl2pPr>
      <a:lvl3pPr marL="990564" algn="l" defTabSz="495283" rtl="0" eaLnBrk="1" latinLnBrk="0" hangingPunct="1">
        <a:defRPr kumimoji="1" sz="1950" kern="1200">
          <a:solidFill>
            <a:schemeClr val="tx1"/>
          </a:solidFill>
          <a:latin typeface="+mn-lt"/>
          <a:ea typeface="+mn-ea"/>
          <a:cs typeface="+mn-cs"/>
        </a:defRPr>
      </a:lvl3pPr>
      <a:lvl4pPr marL="1485846" algn="l" defTabSz="495283" rtl="0" eaLnBrk="1" latinLnBrk="0" hangingPunct="1">
        <a:defRPr kumimoji="1" sz="1950" kern="1200">
          <a:solidFill>
            <a:schemeClr val="tx1"/>
          </a:solidFill>
          <a:latin typeface="+mn-lt"/>
          <a:ea typeface="+mn-ea"/>
          <a:cs typeface="+mn-cs"/>
        </a:defRPr>
      </a:lvl4pPr>
      <a:lvl5pPr marL="1981127" algn="l" defTabSz="495283" rtl="0" eaLnBrk="1" latinLnBrk="0" hangingPunct="1">
        <a:defRPr kumimoji="1" sz="1950" kern="1200">
          <a:solidFill>
            <a:schemeClr val="tx1"/>
          </a:solidFill>
          <a:latin typeface="+mn-lt"/>
          <a:ea typeface="+mn-ea"/>
          <a:cs typeface="+mn-cs"/>
        </a:defRPr>
      </a:lvl5pPr>
      <a:lvl6pPr marL="2476410" algn="l" defTabSz="495283" rtl="0" eaLnBrk="1" latinLnBrk="0" hangingPunct="1">
        <a:defRPr kumimoji="1" sz="1950" kern="1200">
          <a:solidFill>
            <a:schemeClr val="tx1"/>
          </a:solidFill>
          <a:latin typeface="+mn-lt"/>
          <a:ea typeface="+mn-ea"/>
          <a:cs typeface="+mn-cs"/>
        </a:defRPr>
      </a:lvl6pPr>
      <a:lvl7pPr marL="2971692" algn="l" defTabSz="495283" rtl="0" eaLnBrk="1" latinLnBrk="0" hangingPunct="1">
        <a:defRPr kumimoji="1" sz="1950" kern="1200">
          <a:solidFill>
            <a:schemeClr val="tx1"/>
          </a:solidFill>
          <a:latin typeface="+mn-lt"/>
          <a:ea typeface="+mn-ea"/>
          <a:cs typeface="+mn-cs"/>
        </a:defRPr>
      </a:lvl7pPr>
      <a:lvl8pPr marL="3466973" algn="l" defTabSz="495283" rtl="0" eaLnBrk="1" latinLnBrk="0" hangingPunct="1">
        <a:defRPr kumimoji="1" sz="1950" kern="1200">
          <a:solidFill>
            <a:schemeClr val="tx1"/>
          </a:solidFill>
          <a:latin typeface="+mn-lt"/>
          <a:ea typeface="+mn-ea"/>
          <a:cs typeface="+mn-cs"/>
        </a:defRPr>
      </a:lvl8pPr>
      <a:lvl9pPr marL="3962255" algn="l" defTabSz="495283"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2" userDrawn="1">
          <p15:clr>
            <a:srgbClr val="F26B43"/>
          </p15:clr>
        </p15:guide>
        <p15:guide id="2" pos="5978" userDrawn="1">
          <p15:clr>
            <a:srgbClr val="F26B43"/>
          </p15:clr>
        </p15:guide>
        <p15:guide id="3" pos="3120" userDrawn="1">
          <p15:clr>
            <a:srgbClr val="F26B43"/>
          </p15:clr>
        </p15:guide>
        <p15:guide id="4" pos="3233" userDrawn="1">
          <p15:clr>
            <a:srgbClr val="F26B43"/>
          </p15:clr>
        </p15:guide>
        <p15:guide id="5" pos="3007" userDrawn="1">
          <p15:clr>
            <a:srgbClr val="F26B43"/>
          </p15:clr>
        </p15:guide>
        <p15:guide id="6" orient="horz" pos="618" userDrawn="1">
          <p15:clr>
            <a:srgbClr val="F26B43"/>
          </p15:clr>
        </p15:guide>
        <p15:guide id="7" orient="horz" pos="436" userDrawn="1">
          <p15:clr>
            <a:srgbClr val="F26B43"/>
          </p15:clr>
        </p15:guide>
        <p15:guide id="8" orient="horz" pos="2260" userDrawn="1">
          <p15:clr>
            <a:srgbClr val="F26B43"/>
          </p15:clr>
        </p15:guide>
        <p15:guide id="9"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3.emf"/><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4.xml"/><Relationship Id="rId7"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23.png"/><Relationship Id="rId5" Type="http://schemas.openxmlformats.org/officeDocument/2006/relationships/image" Target="../media/image3.e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5.xml"/><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3.emf"/><Relationship Id="rId10" Type="http://schemas.openxmlformats.org/officeDocument/2006/relationships/hyperlink" Target="https://publingual.jp/" TargetMode="External"/><Relationship Id="rId4" Type="http://schemas.openxmlformats.org/officeDocument/2006/relationships/oleObject" Target="../embeddings/oleObject14.bin"/><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16.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31.png"/><Relationship Id="rId5" Type="http://schemas.openxmlformats.org/officeDocument/2006/relationships/image" Target="../media/image3.emf"/><Relationship Id="rId4" Type="http://schemas.openxmlformats.org/officeDocument/2006/relationships/oleObject" Target="../embeddings/oleObject15.bin"/><Relationship Id="rId9" Type="http://schemas.openxmlformats.org/officeDocument/2006/relationships/image" Target="../media/image33.jpeg"/></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17.xml"/><Relationship Id="rId7"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34.jpeg"/><Relationship Id="rId5" Type="http://schemas.openxmlformats.org/officeDocument/2006/relationships/image" Target="../media/image3.emf"/><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3.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3.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3.emf"/><Relationship Id="rId10" Type="http://schemas.openxmlformats.org/officeDocument/2006/relationships/image" Target="../media/image11.png"/><Relationship Id="rId4" Type="http://schemas.openxmlformats.org/officeDocument/2006/relationships/oleObject" Target="../embeddings/oleObject6.bin"/><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3.emf"/><Relationship Id="rId4" Type="http://schemas.openxmlformats.org/officeDocument/2006/relationships/oleObject" Target="../embeddings/oleObject7.bin"/><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image" Target="../media/image3.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45B6ECA9-09F3-843C-DB0D-8FE8D6CC530E}"/>
              </a:ext>
            </a:extLst>
          </p:cNvPr>
          <p:cNvSpPr>
            <a:spLocks noGrp="1"/>
          </p:cNvSpPr>
          <p:nvPr>
            <p:ph type="ftr" sz="quarter" idx="12"/>
          </p:nvPr>
        </p:nvSpPr>
        <p:spPr>
          <a:xfrm>
            <a:off x="2919000" y="6200115"/>
            <a:ext cx="4068000" cy="169200"/>
          </a:xfrm>
        </p:spPr>
        <p:txBody>
          <a:bodyPr/>
          <a:lstStyle/>
          <a:p>
            <a:pPr algn="ctr"/>
            <a:r>
              <a:rPr lang="en-GB" altLang="en-GB" dirty="0"/>
              <a:t>Copyright © 2023 </a:t>
            </a:r>
            <a:r>
              <a:rPr lang="en-GB" altLang="en-GB" dirty="0" err="1"/>
              <a:t>Publink</a:t>
            </a:r>
            <a:r>
              <a:rPr lang="en-GB" altLang="en-GB" dirty="0"/>
              <a:t> inc.</a:t>
            </a:r>
          </a:p>
        </p:txBody>
      </p:sp>
      <p:sp>
        <p:nvSpPr>
          <p:cNvPr id="3" name="タイトル 2">
            <a:extLst>
              <a:ext uri="{FF2B5EF4-FFF2-40B4-BE49-F238E27FC236}">
                <a16:creationId xmlns:a16="http://schemas.microsoft.com/office/drawing/2014/main" id="{9E70548A-2609-494A-88A2-6E83E4128116}"/>
              </a:ext>
            </a:extLst>
          </p:cNvPr>
          <p:cNvSpPr>
            <a:spLocks noGrp="1"/>
          </p:cNvSpPr>
          <p:nvPr>
            <p:ph type="ctrTitle" idx="4294967295"/>
          </p:nvPr>
        </p:nvSpPr>
        <p:spPr>
          <a:xfrm>
            <a:off x="3929587" y="2574925"/>
            <a:ext cx="4885335" cy="1708150"/>
          </a:xfrm>
          <a:prstGeom prst="rect">
            <a:avLst/>
          </a:prstGeom>
        </p:spPr>
        <p:txBody>
          <a:bodyPr/>
          <a:lstStyle/>
          <a:p>
            <a:pPr algn="ctr">
              <a:lnSpc>
                <a:spcPct val="120000"/>
              </a:lnSpc>
            </a:pPr>
            <a:r>
              <a:rPr kumimoji="1" lang="ja-JP" altLang="en-US" sz="4000" b="1">
                <a:solidFill>
                  <a:schemeClr val="tx1">
                    <a:lumMod val="75000"/>
                    <a:lumOff val="25000"/>
                  </a:schemeClr>
                </a:solidFill>
                <a:latin typeface="Arial" panose="020B0604020202020204" pitchFamily="34" charset="0"/>
                <a:ea typeface="Yu Gothic" panose="020B0400000000000000" pitchFamily="34" charset="-128"/>
                <a:cs typeface="Arial" panose="020B0604020202020204" pitchFamily="34" charset="0"/>
              </a:rPr>
              <a:t>会社紹介資料</a:t>
            </a:r>
            <a:br>
              <a:rPr kumimoji="1" lang="en-US" altLang="ja-JP" sz="4000" b="1" dirty="0">
                <a:solidFill>
                  <a:schemeClr val="tx1">
                    <a:lumMod val="75000"/>
                    <a:lumOff val="25000"/>
                  </a:schemeClr>
                </a:solidFill>
                <a:latin typeface="Arial" panose="020B0604020202020204" pitchFamily="34" charset="0"/>
                <a:ea typeface="Yu Gothic" panose="020B0400000000000000" pitchFamily="34" charset="-128"/>
                <a:cs typeface="Arial" panose="020B0604020202020204" pitchFamily="34" charset="0"/>
              </a:rPr>
            </a:br>
            <a:r>
              <a:rPr kumimoji="1" lang="en-US" altLang="ja-JP" sz="2400" dirty="0">
                <a:solidFill>
                  <a:schemeClr val="tx1">
                    <a:lumMod val="75000"/>
                    <a:lumOff val="25000"/>
                  </a:schemeClr>
                </a:solidFill>
                <a:latin typeface="Yu Gothic" panose="020B0400000000000000" pitchFamily="34" charset="-128"/>
                <a:ea typeface="Yu Gothic" panose="020B0400000000000000" pitchFamily="34" charset="-128"/>
                <a:cs typeface="Arial" panose="020B0604020202020204" pitchFamily="34" charset="0"/>
              </a:rPr>
              <a:t>corporate profile</a:t>
            </a:r>
            <a:endParaRPr kumimoji="1" lang="ja-JP" altLang="en-US" sz="4000">
              <a:solidFill>
                <a:schemeClr val="tx1">
                  <a:lumMod val="75000"/>
                  <a:lumOff val="25000"/>
                </a:schemeClr>
              </a:solidFill>
              <a:latin typeface="Yu Gothic" panose="020B0400000000000000" pitchFamily="34" charset="-128"/>
              <a:ea typeface="Yu Gothic" panose="020B0400000000000000" pitchFamily="34" charset="-128"/>
              <a:cs typeface="Arial" panose="020B0604020202020204" pitchFamily="34" charset="0"/>
            </a:endParaRPr>
          </a:p>
        </p:txBody>
      </p:sp>
      <p:pic>
        <p:nvPicPr>
          <p:cNvPr id="15" name="図 14" descr="ロゴ&#10;&#10;自動的に生成された説明">
            <a:extLst>
              <a:ext uri="{FF2B5EF4-FFF2-40B4-BE49-F238E27FC236}">
                <a16:creationId xmlns:a16="http://schemas.microsoft.com/office/drawing/2014/main" id="{78F4D19B-64FB-070A-5CE4-75D342CF0C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80048" y="2785358"/>
            <a:ext cx="2074717" cy="808918"/>
          </a:xfrm>
          <a:prstGeom prst="rect">
            <a:avLst/>
          </a:prstGeom>
        </p:spPr>
      </p:pic>
      <p:cxnSp>
        <p:nvCxnSpPr>
          <p:cNvPr id="6" name="直線コネクタ 5">
            <a:extLst>
              <a:ext uri="{FF2B5EF4-FFF2-40B4-BE49-F238E27FC236}">
                <a16:creationId xmlns:a16="http://schemas.microsoft.com/office/drawing/2014/main" id="{C60A6C03-EFF4-C32E-5E27-B7339473687B}"/>
              </a:ext>
            </a:extLst>
          </p:cNvPr>
          <p:cNvCxnSpPr/>
          <p:nvPr/>
        </p:nvCxnSpPr>
        <p:spPr>
          <a:xfrm>
            <a:off x="2631688" y="7089331"/>
            <a:ext cx="99060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直線コネクタ 4">
            <a:extLst>
              <a:ext uri="{FF2B5EF4-FFF2-40B4-BE49-F238E27FC236}">
                <a16:creationId xmlns:a16="http://schemas.microsoft.com/office/drawing/2014/main" id="{0FCE2075-8FE7-F6EE-9BAF-395C4F5EE623}"/>
              </a:ext>
            </a:extLst>
          </p:cNvPr>
          <p:cNvCxnSpPr>
            <a:cxnSpLocks/>
          </p:cNvCxnSpPr>
          <p:nvPr/>
        </p:nvCxnSpPr>
        <p:spPr>
          <a:xfrm>
            <a:off x="4014943" y="2543508"/>
            <a:ext cx="0" cy="1360936"/>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91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7506C403-C917-2D93-91CD-0817941994F3}"/>
              </a:ext>
            </a:extLst>
          </p:cNvPr>
          <p:cNvSpPr>
            <a:spLocks noGrp="1"/>
          </p:cNvSpPr>
          <p:nvPr>
            <p:ph type="sldNum" sz="quarter" idx="4"/>
          </p:nvPr>
        </p:nvSpPr>
        <p:spPr/>
        <p:txBody>
          <a:bodyPr/>
          <a:lstStyle/>
          <a:p>
            <a:fld id="{CD440BB0-94B7-4C01-80AF-6802BEB5C57C}" type="slidenum">
              <a:rPr lang="ja-JP" altLang="en-US" smtClean="0"/>
              <a:pPr/>
              <a:t>9</a:t>
            </a:fld>
            <a:endParaRPr lang="ja-JP" altLang="en-US"/>
          </a:p>
        </p:txBody>
      </p:sp>
      <p:graphicFrame>
        <p:nvGraphicFramePr>
          <p:cNvPr id="4" name="表 3">
            <a:extLst>
              <a:ext uri="{FF2B5EF4-FFF2-40B4-BE49-F238E27FC236}">
                <a16:creationId xmlns:a16="http://schemas.microsoft.com/office/drawing/2014/main" id="{DDEBF666-B280-F75C-E713-5995C6A31CB8}"/>
              </a:ext>
            </a:extLst>
          </p:cNvPr>
          <p:cNvGraphicFramePr>
            <a:graphicFrameLocks noGrp="1"/>
          </p:cNvGraphicFramePr>
          <p:nvPr>
            <p:extLst>
              <p:ext uri="{D42A27DB-BD31-4B8C-83A1-F6EECF244321}">
                <p14:modId xmlns:p14="http://schemas.microsoft.com/office/powerpoint/2010/main" val="1628458680"/>
              </p:ext>
            </p:extLst>
          </p:nvPr>
        </p:nvGraphicFramePr>
        <p:xfrm>
          <a:off x="131564" y="845373"/>
          <a:ext cx="7090585" cy="5634725"/>
        </p:xfrm>
        <a:graphic>
          <a:graphicData uri="http://schemas.openxmlformats.org/drawingml/2006/table">
            <a:tbl>
              <a:tblPr firstRow="1" bandRow="1">
                <a:tableStyleId>{5940675A-B579-460E-94D1-54222C63F5DA}</a:tableStyleId>
              </a:tblPr>
              <a:tblGrid>
                <a:gridCol w="678526">
                  <a:extLst>
                    <a:ext uri="{9D8B030D-6E8A-4147-A177-3AD203B41FA5}">
                      <a16:colId xmlns:a16="http://schemas.microsoft.com/office/drawing/2014/main" val="256533292"/>
                    </a:ext>
                  </a:extLst>
                </a:gridCol>
                <a:gridCol w="1617635">
                  <a:extLst>
                    <a:ext uri="{9D8B030D-6E8A-4147-A177-3AD203B41FA5}">
                      <a16:colId xmlns:a16="http://schemas.microsoft.com/office/drawing/2014/main" val="1561722248"/>
                    </a:ext>
                  </a:extLst>
                </a:gridCol>
                <a:gridCol w="1361440">
                  <a:extLst>
                    <a:ext uri="{9D8B030D-6E8A-4147-A177-3AD203B41FA5}">
                      <a16:colId xmlns:a16="http://schemas.microsoft.com/office/drawing/2014/main" val="1456906190"/>
                    </a:ext>
                  </a:extLst>
                </a:gridCol>
                <a:gridCol w="3432984">
                  <a:extLst>
                    <a:ext uri="{9D8B030D-6E8A-4147-A177-3AD203B41FA5}">
                      <a16:colId xmlns:a16="http://schemas.microsoft.com/office/drawing/2014/main" val="784285160"/>
                    </a:ext>
                  </a:extLst>
                </a:gridCol>
              </a:tblGrid>
              <a:tr h="245426">
                <a:tc>
                  <a:txBody>
                    <a:bodyPr/>
                    <a:lstStyle/>
                    <a:p>
                      <a:pPr algn="ctr">
                        <a:lnSpc>
                          <a:spcPct val="100000"/>
                        </a:lnSpc>
                      </a:pPr>
                      <a:r>
                        <a:rPr kumimoji="1" lang="ja-JP" altLang="en-US" sz="1100" b="0" i="0">
                          <a:latin typeface="MS PGothic" panose="020B0600070205080204" pitchFamily="34" charset="-128"/>
                          <a:ea typeface="MS PGothic" panose="020B0600070205080204" pitchFamily="34" charset="-128"/>
                        </a:rPr>
                        <a:t>市町村</a:t>
                      </a:r>
                    </a:p>
                  </a:txBody>
                  <a:tcPr marL="36000" marR="36000" marT="36000" marB="36000" anchor="ctr">
                    <a:solidFill>
                      <a:schemeClr val="bg1">
                        <a:lumMod val="75000"/>
                      </a:schemeClr>
                    </a:solidFill>
                  </a:tcPr>
                </a:tc>
                <a:tc>
                  <a:txBody>
                    <a:bodyPr/>
                    <a:lstStyle/>
                    <a:p>
                      <a:pPr algn="ctr">
                        <a:lnSpc>
                          <a:spcPct val="100000"/>
                        </a:lnSpc>
                      </a:pPr>
                      <a:r>
                        <a:rPr kumimoji="1" lang="ja-JP" altLang="en-US" sz="1100" b="0" i="0">
                          <a:latin typeface="MS PGothic" panose="020B0600070205080204" pitchFamily="34" charset="-128"/>
                          <a:ea typeface="MS PGothic" panose="020B0600070205080204" pitchFamily="34" charset="-128"/>
                        </a:rPr>
                        <a:t>テーマ</a:t>
                      </a:r>
                    </a:p>
                  </a:txBody>
                  <a:tcPr marL="36000" marR="36000" marT="36000" marB="36000" anchor="ctr">
                    <a:solidFill>
                      <a:schemeClr val="bg1">
                        <a:lumMod val="75000"/>
                      </a:schemeClr>
                    </a:solidFill>
                  </a:tcPr>
                </a:tc>
                <a:tc>
                  <a:txBody>
                    <a:bodyPr/>
                    <a:lstStyle/>
                    <a:p>
                      <a:pPr algn="ctr">
                        <a:lnSpc>
                          <a:spcPct val="100000"/>
                        </a:lnSpc>
                      </a:pPr>
                      <a:r>
                        <a:rPr kumimoji="1" lang="ja-JP" altLang="en-US" sz="1100" b="0" i="0">
                          <a:latin typeface="MS PGothic" panose="020B0600070205080204" pitchFamily="34" charset="-128"/>
                          <a:ea typeface="MS PGothic" panose="020B0600070205080204" pitchFamily="34" charset="-128"/>
                        </a:rPr>
                        <a:t>採択企業</a:t>
                      </a:r>
                    </a:p>
                  </a:txBody>
                  <a:tcPr marL="36000" marR="36000" marT="36000" marB="36000" anchor="ctr">
                    <a:solidFill>
                      <a:schemeClr val="bg1">
                        <a:lumMod val="75000"/>
                      </a:schemeClr>
                    </a:solidFill>
                  </a:tcPr>
                </a:tc>
                <a:tc>
                  <a:txBody>
                    <a:bodyPr/>
                    <a:lstStyle/>
                    <a:p>
                      <a:pPr algn="ctr"/>
                      <a:r>
                        <a:rPr lang="ja-JP" altLang="en-US" sz="1100" b="0" i="0">
                          <a:latin typeface="MS PGothic" panose="020B0600070205080204" pitchFamily="34" charset="-128"/>
                          <a:ea typeface="MS PGothic" panose="020B0600070205080204" pitchFamily="34" charset="-128"/>
                        </a:rPr>
                        <a:t>取り組み概要</a:t>
                      </a:r>
                    </a:p>
                  </a:txBody>
                  <a:tcPr marL="36000" marR="36000" marT="36000" marB="36000" anchor="ctr">
                    <a:solidFill>
                      <a:schemeClr val="bg1">
                        <a:lumMod val="75000"/>
                      </a:schemeClr>
                    </a:solidFill>
                  </a:tcPr>
                </a:tc>
                <a:extLst>
                  <a:ext uri="{0D108BD9-81ED-4DB2-BD59-A6C34878D82A}">
                    <a16:rowId xmlns:a16="http://schemas.microsoft.com/office/drawing/2014/main" val="2628481035"/>
                  </a:ext>
                </a:extLst>
              </a:tr>
              <a:tr h="245426">
                <a:tc rowSpan="3">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白馬村</a:t>
                      </a:r>
                    </a:p>
                  </a:txBody>
                  <a:tcPr marL="36000" marR="36000" marT="36000" marB="36000">
                    <a:solidFill>
                      <a:schemeClr val="bg1"/>
                    </a:solidFill>
                  </a:tcPr>
                </a:tc>
                <a:tc rowSpan="3">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世界水準のオールシーズン型</a:t>
                      </a:r>
                      <a:endParaRPr lang="en-US" altLang="ja-JP" sz="1100" b="0" i="0" dirty="0">
                        <a:latin typeface="MS PGothic" panose="020B0600070205080204" pitchFamily="34" charset="-128"/>
                        <a:ea typeface="MS PGothic" panose="020B0600070205080204" pitchFamily="34" charset="-128"/>
                      </a:endParaRPr>
                    </a:p>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マウンテンリゾートの実現</a:t>
                      </a: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おてつたび</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宿泊施設の業務可視化サービスや人材マッチング</a:t>
                      </a:r>
                    </a:p>
                  </a:txBody>
                  <a:tcPr marL="36000" marR="36000" marT="36000" marB="36000">
                    <a:solidFill>
                      <a:schemeClr val="bg1"/>
                    </a:solidFill>
                  </a:tcPr>
                </a:tc>
                <a:extLst>
                  <a:ext uri="{0D108BD9-81ED-4DB2-BD59-A6C34878D82A}">
                    <a16:rowId xmlns:a16="http://schemas.microsoft.com/office/drawing/2014/main" val="1502680830"/>
                  </a:ext>
                </a:extLst>
              </a:tr>
              <a:tr h="395569">
                <a:tc vMerge="1">
                  <a:txBody>
                    <a:bodyPr/>
                    <a:lstStyle/>
                    <a:p>
                      <a:pPr marL="0" indent="0">
                        <a:lnSpc>
                          <a:spcPct val="100000"/>
                        </a:lnSpc>
                        <a:buFont typeface="Arial" panose="020B0604020202020204" pitchFamily="34" charset="0"/>
                        <a:buNone/>
                      </a:pPr>
                      <a:r>
                        <a:rPr lang="ja-JP" altLang="en-US" sz="1100">
                          <a:latin typeface="Yu Gothic UI" panose="020B0500000000000000" pitchFamily="50" charset="-128"/>
                          <a:ea typeface="Yu Gothic UI" panose="020B0500000000000000" pitchFamily="50" charset="-128"/>
                        </a:rPr>
                        <a:t>白馬村</a:t>
                      </a: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ja-JP" altLang="en-US"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グランピングジャパン</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endParaRPr lang="ja-JP" altLang="en-US" sz="1100" b="0" i="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遊休地等を活用したグランピング施設の開業、地域一帯の観光プランの検討</a:t>
                      </a:r>
                    </a:p>
                  </a:txBody>
                  <a:tcPr marL="36000" marR="36000" marT="36000" marB="36000">
                    <a:solidFill>
                      <a:schemeClr val="bg1"/>
                    </a:solidFill>
                  </a:tcPr>
                </a:tc>
                <a:extLst>
                  <a:ext uri="{0D108BD9-81ED-4DB2-BD59-A6C34878D82A}">
                    <a16:rowId xmlns:a16="http://schemas.microsoft.com/office/drawing/2014/main" val="168226709"/>
                  </a:ext>
                </a:extLst>
              </a:tr>
              <a:tr h="245426">
                <a:tc vMerge="1">
                  <a:txBody>
                    <a:bodyPr/>
                    <a:lstStyle/>
                    <a:p>
                      <a:pPr marL="0" indent="0">
                        <a:lnSpc>
                          <a:spcPct val="100000"/>
                        </a:lnSpc>
                        <a:buFont typeface="Arial" panose="020B0604020202020204" pitchFamily="34" charset="0"/>
                        <a:buNone/>
                      </a:pPr>
                      <a:r>
                        <a:rPr lang="ja-JP" altLang="en-US" sz="1100">
                          <a:latin typeface="Yu Gothic UI" panose="020B0500000000000000" pitchFamily="50" charset="-128"/>
                          <a:ea typeface="Yu Gothic UI" panose="020B0500000000000000" pitchFamily="50" charset="-128"/>
                        </a:rPr>
                        <a:t>白馬村</a:t>
                      </a: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アルピコ交通</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観光客向けの</a:t>
                      </a:r>
                      <a:r>
                        <a:rPr lang="en-US" altLang="ja-JP" sz="1100" b="0" i="0" dirty="0">
                          <a:latin typeface="MS PGothic" panose="020B0600070205080204" pitchFamily="34" charset="-128"/>
                          <a:ea typeface="MS PGothic" panose="020B0600070205080204" pitchFamily="34" charset="-128"/>
                        </a:rPr>
                        <a:t>2</a:t>
                      </a:r>
                      <a:r>
                        <a:rPr lang="ja-JP" altLang="en-US" sz="1100" b="0" i="0">
                          <a:latin typeface="MS PGothic" panose="020B0600070205080204" pitchFamily="34" charset="-128"/>
                          <a:ea typeface="MS PGothic" panose="020B0600070205080204" pitchFamily="34" charset="-128"/>
                        </a:rPr>
                        <a:t>次交通の課題解決</a:t>
                      </a:r>
                    </a:p>
                  </a:txBody>
                  <a:tcPr marL="36000" marR="36000" marT="36000" marB="36000">
                    <a:solidFill>
                      <a:schemeClr val="bg1"/>
                    </a:solidFill>
                  </a:tcPr>
                </a:tc>
                <a:extLst>
                  <a:ext uri="{0D108BD9-81ED-4DB2-BD59-A6C34878D82A}">
                    <a16:rowId xmlns:a16="http://schemas.microsoft.com/office/drawing/2014/main" val="198280674"/>
                  </a:ext>
                </a:extLst>
              </a:tr>
              <a:tr h="245426">
                <a:tc rowSpan="3">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辰野町</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rowSpan="3">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共創パートナー募集！</a:t>
                      </a:r>
                      <a:endParaRPr lang="en-US" altLang="ja-JP" sz="1100" b="0" i="0" dirty="0">
                        <a:latin typeface="MS PGothic" panose="020B0600070205080204" pitchFamily="34" charset="-128"/>
                        <a:ea typeface="MS PGothic" panose="020B0600070205080204" pitchFamily="34" charset="-128"/>
                      </a:endParaRPr>
                    </a:p>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地域交通イノベーション</a:t>
                      </a:r>
                      <a:r>
                        <a:rPr lang="en-US" altLang="ja-JP" sz="1100" b="0" i="0" dirty="0">
                          <a:latin typeface="MS PGothic" panose="020B0600070205080204" pitchFamily="34" charset="-128"/>
                          <a:ea typeface="MS PGothic" panose="020B0600070205080204" pitchFamily="34" charset="-128"/>
                        </a:rPr>
                        <a:t>PJ</a:t>
                      </a: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AP TECH(</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遠隔見守りシステム等の活用</a:t>
                      </a:r>
                    </a:p>
                  </a:txBody>
                  <a:tcPr marL="36000" marR="36000" marT="36000" marB="36000">
                    <a:solidFill>
                      <a:schemeClr val="bg1"/>
                    </a:solidFill>
                  </a:tcPr>
                </a:tc>
                <a:extLst>
                  <a:ext uri="{0D108BD9-81ED-4DB2-BD59-A6C34878D82A}">
                    <a16:rowId xmlns:a16="http://schemas.microsoft.com/office/drawing/2014/main" val="44978890"/>
                  </a:ext>
                </a:extLst>
              </a:tr>
              <a:tr h="245426">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バイタルリード</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地域交通の最適化支援</a:t>
                      </a:r>
                    </a:p>
                  </a:txBody>
                  <a:tcPr marL="36000" marR="36000" marT="36000" marB="36000">
                    <a:solidFill>
                      <a:schemeClr val="bg1"/>
                    </a:solidFill>
                  </a:tcPr>
                </a:tc>
                <a:extLst>
                  <a:ext uri="{0D108BD9-81ED-4DB2-BD59-A6C34878D82A}">
                    <a16:rowId xmlns:a16="http://schemas.microsoft.com/office/drawing/2014/main" val="3448944819"/>
                  </a:ext>
                </a:extLst>
              </a:tr>
              <a:tr h="245426">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XYZ(</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p>
                  </a:txBody>
                  <a:tcPr marL="36000" marR="36000" marT="36000" marB="36000">
                    <a:solidFill>
                      <a:schemeClr val="bg1"/>
                    </a:solidFill>
                  </a:tcPr>
                </a:tc>
                <a:tc>
                  <a:txBody>
                    <a:bodyPr/>
                    <a:lstStyle/>
                    <a:p>
                      <a:r>
                        <a:rPr lang="en-US" altLang="ja-JP" sz="1100" b="0" i="0" dirty="0">
                          <a:latin typeface="MS PGothic" panose="020B0600070205080204" pitchFamily="34" charset="-128"/>
                          <a:ea typeface="MS PGothic" panose="020B0600070205080204" pitchFamily="34" charset="-128"/>
                        </a:rPr>
                        <a:t>6</a:t>
                      </a:r>
                      <a:r>
                        <a:rPr lang="ja-JP" altLang="en-US" sz="1100" b="0" i="0">
                          <a:latin typeface="MS PGothic" panose="020B0600070205080204" pitchFamily="34" charset="-128"/>
                          <a:ea typeface="MS PGothic" panose="020B0600070205080204" pitchFamily="34" charset="-128"/>
                        </a:rPr>
                        <a:t>次化製品展開への素地づくり</a:t>
                      </a:r>
                    </a:p>
                  </a:txBody>
                  <a:tcPr marL="36000" marR="36000" marT="36000" marB="36000">
                    <a:solidFill>
                      <a:schemeClr val="bg1"/>
                    </a:solidFill>
                  </a:tcPr>
                </a:tc>
                <a:extLst>
                  <a:ext uri="{0D108BD9-81ED-4DB2-BD59-A6C34878D82A}">
                    <a16:rowId xmlns:a16="http://schemas.microsoft.com/office/drawing/2014/main" val="958909951"/>
                  </a:ext>
                </a:extLst>
              </a:tr>
              <a:tr h="245426">
                <a:tc rowSpan="3">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飯田市</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rowSpan="3">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製造業</a:t>
                      </a:r>
                      <a:r>
                        <a:rPr lang="en-US" altLang="ja-JP" sz="1100" b="0" i="0" dirty="0">
                          <a:latin typeface="MS PGothic" panose="020B0600070205080204" pitchFamily="34" charset="-128"/>
                          <a:ea typeface="MS PGothic" panose="020B0600070205080204" pitchFamily="34" charset="-128"/>
                        </a:rPr>
                        <a:t>DX</a:t>
                      </a:r>
                      <a:r>
                        <a:rPr lang="ja-JP" altLang="en-US" sz="1100" b="0" i="0">
                          <a:latin typeface="MS PGothic" panose="020B0600070205080204" pitchFamily="34" charset="-128"/>
                          <a:ea typeface="MS PGothic" panose="020B0600070205080204" pitchFamily="34" charset="-128"/>
                        </a:rPr>
                        <a:t>化による</a:t>
                      </a:r>
                      <a:endParaRPr lang="en-US" altLang="ja-JP" sz="1100" b="0" i="0" dirty="0">
                        <a:latin typeface="MS PGothic" panose="020B0600070205080204" pitchFamily="34" charset="-128"/>
                        <a:ea typeface="MS PGothic" panose="020B0600070205080204" pitchFamily="34" charset="-128"/>
                      </a:endParaRPr>
                    </a:p>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生産性向上</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アルム</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精密加工業の生産性向上</a:t>
                      </a:r>
                    </a:p>
                  </a:txBody>
                  <a:tcPr marL="36000" marR="36000" marT="36000" marB="36000">
                    <a:solidFill>
                      <a:schemeClr val="bg1"/>
                    </a:solidFill>
                  </a:tcPr>
                </a:tc>
                <a:extLst>
                  <a:ext uri="{0D108BD9-81ED-4DB2-BD59-A6C34878D82A}">
                    <a16:rowId xmlns:a16="http://schemas.microsoft.com/office/drawing/2014/main" val="2083123950"/>
                  </a:ext>
                </a:extLst>
              </a:tr>
              <a:tr h="245426">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ものレボ</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製造業の工事現場の</a:t>
                      </a:r>
                      <a:r>
                        <a:rPr lang="en-US" altLang="ja-JP" sz="1100" b="0" i="0" dirty="0">
                          <a:latin typeface="MS PGothic" panose="020B0600070205080204" pitchFamily="34" charset="-128"/>
                          <a:ea typeface="MS PGothic" panose="020B0600070205080204" pitchFamily="34" charset="-128"/>
                        </a:rPr>
                        <a:t>DX</a:t>
                      </a:r>
                      <a:r>
                        <a:rPr lang="ja-JP" altLang="en-US" sz="1100" b="0" i="0">
                          <a:latin typeface="MS PGothic" panose="020B0600070205080204" pitchFamily="34" charset="-128"/>
                          <a:ea typeface="MS PGothic" panose="020B0600070205080204" pitchFamily="34" charset="-128"/>
                        </a:rPr>
                        <a:t>推進</a:t>
                      </a:r>
                    </a:p>
                  </a:txBody>
                  <a:tcPr marL="36000" marR="36000" marT="36000" marB="36000">
                    <a:solidFill>
                      <a:schemeClr val="bg1"/>
                    </a:solidFill>
                  </a:tcPr>
                </a:tc>
                <a:extLst>
                  <a:ext uri="{0D108BD9-81ED-4DB2-BD59-A6C34878D82A}">
                    <a16:rowId xmlns:a16="http://schemas.microsoft.com/office/drawing/2014/main" val="2432983030"/>
                  </a:ext>
                </a:extLst>
              </a:tr>
              <a:tr h="329505">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JOINS(</a:t>
                      </a:r>
                      <a:r>
                        <a:rPr lang="ja-JP" altLang="en-US" sz="1100" b="0" i="0">
                          <a:latin typeface="MS PGothic" panose="020B0600070205080204" pitchFamily="34" charset="-128"/>
                          <a:ea typeface="MS PGothic" panose="020B0600070205080204" pitchFamily="34" charset="-128"/>
                        </a:rPr>
                        <a:t>株</a:t>
                      </a:r>
                      <a:r>
                        <a:rPr lang="en-US" altLang="ja-JP" sz="1100" b="0" i="0" dirty="0">
                          <a:latin typeface="MS PGothic" panose="020B0600070205080204" pitchFamily="34" charset="-128"/>
                          <a:ea typeface="MS PGothic" panose="020B0600070205080204" pitchFamily="34" charset="-128"/>
                        </a:rPr>
                        <a:t>)</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人材マッチングによる生産性向上の支援</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extLst>
                  <a:ext uri="{0D108BD9-81ED-4DB2-BD59-A6C34878D82A}">
                    <a16:rowId xmlns:a16="http://schemas.microsoft.com/office/drawing/2014/main" val="3736359656"/>
                  </a:ext>
                </a:extLst>
              </a:tr>
              <a:tr h="395569">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小諸市</a:t>
                      </a:r>
                    </a:p>
                  </a:txBody>
                  <a:tcPr marL="36000" marR="36000" marT="36000" marB="36000">
                    <a:solidFill>
                      <a:schemeClr val="bg1"/>
                    </a:solidFill>
                  </a:tcPr>
                </a:tc>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企業と人材のスカウト型</a:t>
                      </a:r>
                      <a:endParaRPr lang="en-US" altLang="ja-JP" sz="1100" b="0" i="0" dirty="0">
                        <a:latin typeface="MS PGothic" panose="020B0600070205080204" pitchFamily="34" charset="-128"/>
                        <a:ea typeface="MS PGothic" panose="020B0600070205080204" pitchFamily="34" charset="-128"/>
                      </a:endParaRPr>
                    </a:p>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マッチング事業の</a:t>
                      </a:r>
                      <a:endParaRPr lang="en-US" altLang="ja-JP" sz="1100" b="0" i="0" dirty="0">
                        <a:latin typeface="MS PGothic" panose="020B0600070205080204" pitchFamily="34" charset="-128"/>
                        <a:ea typeface="MS PGothic" panose="020B0600070205080204" pitchFamily="34" charset="-128"/>
                      </a:endParaRPr>
                    </a:p>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ブラッシュアップ</a:t>
                      </a: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株式会社</a:t>
                      </a:r>
                      <a:r>
                        <a:rPr lang="en-US" altLang="ja-JP" sz="1100" b="0" i="0" dirty="0">
                          <a:latin typeface="MS PGothic" panose="020B0600070205080204" pitchFamily="34" charset="-128"/>
                          <a:ea typeface="MS PGothic" panose="020B0600070205080204" pitchFamily="34" charset="-128"/>
                        </a:rPr>
                        <a:t>One Terrace</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自治体</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地域企業</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人材系企業のサステナブルな連携スキーム</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extLst>
                  <a:ext uri="{0D108BD9-81ED-4DB2-BD59-A6C34878D82A}">
                    <a16:rowId xmlns:a16="http://schemas.microsoft.com/office/drawing/2014/main" val="1086140156"/>
                  </a:ext>
                </a:extLst>
              </a:tr>
              <a:tr h="395569">
                <a:tc vMerge="1">
                  <a:txBody>
                    <a:bodyPr/>
                    <a:lstStyle/>
                    <a:p>
                      <a:pPr marL="0" indent="0">
                        <a:lnSpc>
                          <a:spcPct val="100000"/>
                        </a:lnSpc>
                        <a:buFont typeface="Arial" panose="020B0604020202020204" pitchFamily="34" charset="0"/>
                        <a:buNone/>
                      </a:pPr>
                      <a:endParaRPr lang="ja-JP" altLang="en-US"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ja-JP" altLang="en-US"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アンテナ株式会社</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企業と人材のマッチング事業を</a:t>
                      </a:r>
                      <a:r>
                        <a:rPr lang="en-US" altLang="ja-JP" sz="1100" b="0" i="0" dirty="0">
                          <a:latin typeface="MS PGothic" panose="020B0600070205080204" pitchFamily="34" charset="-128"/>
                          <a:ea typeface="MS PGothic" panose="020B0600070205080204" pitchFamily="34" charset="-128"/>
                        </a:rPr>
                        <a:t>WEB</a:t>
                      </a:r>
                      <a:r>
                        <a:rPr lang="ja-JP" altLang="en-US" sz="1100" b="0" i="0">
                          <a:latin typeface="MS PGothic" panose="020B0600070205080204" pitchFamily="34" charset="-128"/>
                          <a:ea typeface="MS PGothic" panose="020B0600070205080204" pitchFamily="34" charset="-128"/>
                        </a:rPr>
                        <a:t>・</a:t>
                      </a:r>
                      <a:r>
                        <a:rPr lang="en-US" altLang="ja-JP" sz="1100" b="0" i="0" dirty="0">
                          <a:latin typeface="MS PGothic" panose="020B0600070205080204" pitchFamily="34" charset="-128"/>
                          <a:ea typeface="MS PGothic" panose="020B0600070205080204" pitchFamily="34" charset="-128"/>
                        </a:rPr>
                        <a:t>SNS</a:t>
                      </a:r>
                      <a:r>
                        <a:rPr lang="ja-JP" altLang="en-US" sz="1100" b="0" i="0">
                          <a:latin typeface="MS PGothic" panose="020B0600070205080204" pitchFamily="34" charset="-128"/>
                          <a:ea typeface="MS PGothic" panose="020B0600070205080204" pitchFamily="34" charset="-128"/>
                        </a:rPr>
                        <a:t>発信力強化と参加事業者支援でブラッシュアップ</a:t>
                      </a:r>
                    </a:p>
                  </a:txBody>
                  <a:tcPr marL="36000" marR="36000" marT="36000" marB="36000">
                    <a:solidFill>
                      <a:schemeClr val="bg1"/>
                    </a:solidFill>
                  </a:tcPr>
                </a:tc>
                <a:extLst>
                  <a:ext uri="{0D108BD9-81ED-4DB2-BD59-A6C34878D82A}">
                    <a16:rowId xmlns:a16="http://schemas.microsoft.com/office/drawing/2014/main" val="64189196"/>
                  </a:ext>
                </a:extLst>
              </a:tr>
              <a:tr h="245426">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中野市</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信州なかの</a:t>
                      </a:r>
                      <a:r>
                        <a:rPr lang="en-US" altLang="ja-JP" sz="1100" b="0" i="0" dirty="0">
                          <a:latin typeface="MS PGothic" panose="020B0600070205080204" pitchFamily="34" charset="-128"/>
                          <a:ea typeface="MS PGothic" panose="020B0600070205080204" pitchFamily="34" charset="-128"/>
                        </a:rPr>
                        <a:t>FAN</a:t>
                      </a:r>
                      <a:r>
                        <a:rPr lang="ja-JP" altLang="en-US" sz="1100" b="0" i="0">
                          <a:latin typeface="MS PGothic" panose="020B0600070205080204" pitchFamily="34" charset="-128"/>
                          <a:ea typeface="MS PGothic" panose="020B0600070205080204" pitchFamily="34" charset="-128"/>
                        </a:rPr>
                        <a:t> </a:t>
                      </a:r>
                      <a:r>
                        <a:rPr lang="en-US" altLang="ja-JP" sz="1100" b="0" i="0" dirty="0">
                          <a:latin typeface="MS PGothic" panose="020B0600070205080204" pitchFamily="34" charset="-128"/>
                          <a:ea typeface="MS PGothic" panose="020B0600070205080204" pitchFamily="34" charset="-128"/>
                        </a:rPr>
                        <a:t>PROJECT</a:t>
                      </a: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XYZ</a:t>
                      </a:r>
                      <a:r>
                        <a:rPr lang="ja-JP" altLang="en-US" sz="1100" b="0" i="0">
                          <a:latin typeface="MS PGothic" panose="020B0600070205080204" pitchFamily="34" charset="-128"/>
                          <a:ea typeface="MS PGothic" panose="020B0600070205080204" pitchFamily="34" charset="-128"/>
                        </a:rPr>
                        <a:t>株式会社</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デジタル</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リアル施策で地域支援</a:t>
                      </a:r>
                    </a:p>
                  </a:txBody>
                  <a:tcPr marL="36000" marR="36000" marT="36000" marB="36000">
                    <a:solidFill>
                      <a:schemeClr val="bg1"/>
                    </a:solidFill>
                  </a:tcPr>
                </a:tc>
                <a:extLst>
                  <a:ext uri="{0D108BD9-81ED-4DB2-BD59-A6C34878D82A}">
                    <a16:rowId xmlns:a16="http://schemas.microsoft.com/office/drawing/2014/main" val="4008566243"/>
                  </a:ext>
                </a:extLst>
              </a:tr>
              <a:tr h="245426">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株式会社おてつたび</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人手不足をきっかけとした関係人口創出の検証</a:t>
                      </a:r>
                    </a:p>
                  </a:txBody>
                  <a:tcPr marL="36000" marR="36000" marT="36000" marB="36000">
                    <a:solidFill>
                      <a:schemeClr val="bg1"/>
                    </a:solidFill>
                  </a:tcPr>
                </a:tc>
                <a:extLst>
                  <a:ext uri="{0D108BD9-81ED-4DB2-BD59-A6C34878D82A}">
                    <a16:rowId xmlns:a16="http://schemas.microsoft.com/office/drawing/2014/main" val="2049444354"/>
                  </a:ext>
                </a:extLst>
              </a:tr>
              <a:tr h="395569">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大町市</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大自然が育む水を</a:t>
                      </a:r>
                      <a:endParaRPr lang="en-US" altLang="ja-JP" sz="1100" b="0" i="0" dirty="0">
                        <a:latin typeface="MS PGothic" panose="020B0600070205080204" pitchFamily="34" charset="-128"/>
                        <a:ea typeface="MS PGothic" panose="020B0600070205080204" pitchFamily="34" charset="-128"/>
                      </a:endParaRPr>
                    </a:p>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まちのブランドに</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Japan Navi</a:t>
                      </a:r>
                      <a:r>
                        <a:rPr lang="ja-JP" altLang="en-US" sz="1100" b="0" i="0">
                          <a:latin typeface="MS PGothic" panose="020B0600070205080204" pitchFamily="34" charset="-128"/>
                          <a:ea typeface="MS PGothic" panose="020B0600070205080204" pitchFamily="34" charset="-128"/>
                        </a:rPr>
                        <a:t> </a:t>
                      </a:r>
                      <a:r>
                        <a:rPr lang="en-US" altLang="ja-JP" sz="1100" b="0" i="0" dirty="0">
                          <a:latin typeface="MS PGothic" panose="020B0600070205080204" pitchFamily="34" charset="-128"/>
                          <a:ea typeface="MS PGothic" panose="020B0600070205080204" pitchFamily="34" charset="-128"/>
                        </a:rPr>
                        <a:t>Group</a:t>
                      </a: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「地域</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グローバル</a:t>
                      </a:r>
                      <a:r>
                        <a:rPr lang="en-US" altLang="ja-JP" sz="1100" b="0" i="0" dirty="0">
                          <a:latin typeface="MS PGothic" panose="020B0600070205080204" pitchFamily="34" charset="-128"/>
                          <a:ea typeface="MS PGothic" panose="020B0600070205080204" pitchFamily="34" charset="-128"/>
                        </a:rPr>
                        <a:t>×</a:t>
                      </a:r>
                      <a:r>
                        <a:rPr lang="ja-JP" altLang="en-US" sz="1100" b="0" i="0">
                          <a:latin typeface="MS PGothic" panose="020B0600070205080204" pitchFamily="34" charset="-128"/>
                          <a:ea typeface="MS PGothic" panose="020B0600070205080204" pitchFamily="34" charset="-128"/>
                        </a:rPr>
                        <a:t>担い手育成」による、</a:t>
                      </a:r>
                      <a:endParaRPr lang="en-US" altLang="ja-JP" sz="1100" b="0" i="0" dirty="0">
                        <a:latin typeface="MS PGothic" panose="020B0600070205080204" pitchFamily="34" charset="-128"/>
                        <a:ea typeface="MS PGothic" panose="020B0600070205080204" pitchFamily="34" charset="-128"/>
                      </a:endParaRPr>
                    </a:p>
                    <a:p>
                      <a:r>
                        <a:rPr lang="ja-JP" altLang="en-US" sz="1100" b="0" i="0">
                          <a:latin typeface="MS PGothic" panose="020B0600070205080204" pitchFamily="34" charset="-128"/>
                          <a:ea typeface="MS PGothic" panose="020B0600070205080204" pitchFamily="34" charset="-128"/>
                        </a:rPr>
                        <a:t>中長期的で新しい地方創生支援</a:t>
                      </a:r>
                    </a:p>
                  </a:txBody>
                  <a:tcPr marL="36000" marR="36000" marT="36000" marB="36000">
                    <a:solidFill>
                      <a:schemeClr val="bg1"/>
                    </a:solidFill>
                  </a:tcPr>
                </a:tc>
                <a:extLst>
                  <a:ext uri="{0D108BD9-81ED-4DB2-BD59-A6C34878D82A}">
                    <a16:rowId xmlns:a16="http://schemas.microsoft.com/office/drawing/2014/main" val="4176385081"/>
                  </a:ext>
                </a:extLst>
              </a:tr>
              <a:tr h="395569">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アンテナ株式会社</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r>
                        <a:rPr lang="en-US" altLang="ja-JP" sz="1100" b="0" i="0" dirty="0">
                          <a:latin typeface="MS PGothic" panose="020B0600070205080204" pitchFamily="34" charset="-128"/>
                          <a:ea typeface="MS PGothic" panose="020B0600070205080204" pitchFamily="34" charset="-128"/>
                        </a:rPr>
                        <a:t>WEB</a:t>
                      </a:r>
                      <a:r>
                        <a:rPr lang="ja-JP" altLang="en-US" sz="1100" b="0" i="0">
                          <a:latin typeface="MS PGothic" panose="020B0600070205080204" pitchFamily="34" charset="-128"/>
                          <a:ea typeface="MS PGothic" panose="020B0600070205080204" pitchFamily="34" charset="-128"/>
                        </a:rPr>
                        <a:t>・</a:t>
                      </a:r>
                      <a:r>
                        <a:rPr lang="en-US" altLang="ja-JP" sz="1100" b="0" i="0" dirty="0">
                          <a:latin typeface="MS PGothic" panose="020B0600070205080204" pitchFamily="34" charset="-128"/>
                          <a:ea typeface="MS PGothic" panose="020B0600070205080204" pitchFamily="34" charset="-128"/>
                        </a:rPr>
                        <a:t>SNS</a:t>
                      </a:r>
                      <a:r>
                        <a:rPr lang="ja-JP" altLang="en-US" sz="1100" b="0" i="0">
                          <a:latin typeface="MS PGothic" panose="020B0600070205080204" pitchFamily="34" charset="-128"/>
                          <a:ea typeface="MS PGothic" panose="020B0600070205080204" pitchFamily="34" charset="-128"/>
                        </a:rPr>
                        <a:t>を水をまちのブランドに。</a:t>
                      </a:r>
                      <a:endParaRPr lang="en-US" altLang="ja-JP" sz="1100" b="0" i="0" dirty="0">
                        <a:latin typeface="MS PGothic" panose="020B0600070205080204" pitchFamily="34" charset="-128"/>
                        <a:ea typeface="MS PGothic" panose="020B0600070205080204" pitchFamily="34" charset="-128"/>
                      </a:endParaRPr>
                    </a:p>
                    <a:p>
                      <a:r>
                        <a:rPr lang="ja-JP" altLang="en-US" sz="1100" b="0" i="0">
                          <a:latin typeface="MS PGothic" panose="020B0600070205080204" pitchFamily="34" charset="-128"/>
                          <a:ea typeface="MS PGothic" panose="020B0600070205080204" pitchFamily="34" charset="-128"/>
                        </a:rPr>
                        <a:t>みずのわ</a:t>
                      </a:r>
                      <a:r>
                        <a:rPr lang="en-US" altLang="ja-JP" sz="1100" b="0" i="0" dirty="0">
                          <a:latin typeface="MS PGothic" panose="020B0600070205080204" pitchFamily="34" charset="-128"/>
                          <a:ea typeface="MS PGothic" panose="020B0600070205080204" pitchFamily="34" charset="-128"/>
                        </a:rPr>
                        <a:t>Project</a:t>
                      </a:r>
                      <a:r>
                        <a:rPr lang="ja-JP" altLang="en-US" sz="1100" b="0" i="0">
                          <a:latin typeface="MS PGothic" panose="020B0600070205080204" pitchFamily="34" charset="-128"/>
                          <a:ea typeface="MS PGothic" panose="020B0600070205080204" pitchFamily="34" charset="-128"/>
                        </a:rPr>
                        <a:t>と参加事業者の</a:t>
                      </a:r>
                      <a:r>
                        <a:rPr lang="en-US" altLang="ja-JP" sz="1100" b="0" i="0" dirty="0">
                          <a:latin typeface="MS PGothic" panose="020B0600070205080204" pitchFamily="34" charset="-128"/>
                          <a:ea typeface="MS PGothic" panose="020B0600070205080204" pitchFamily="34" charset="-128"/>
                        </a:rPr>
                        <a:t>Web</a:t>
                      </a:r>
                      <a:r>
                        <a:rPr lang="ja-JP" altLang="en-US" sz="1100" b="0" i="0">
                          <a:latin typeface="MS PGothic" panose="020B0600070205080204" pitchFamily="34" charset="-128"/>
                          <a:ea typeface="MS PGothic" panose="020B0600070205080204" pitchFamily="34" charset="-128"/>
                        </a:rPr>
                        <a:t>マスターに。</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extLst>
                  <a:ext uri="{0D108BD9-81ED-4DB2-BD59-A6C34878D82A}">
                    <a16:rowId xmlns:a16="http://schemas.microsoft.com/office/drawing/2014/main" val="1899365370"/>
                  </a:ext>
                </a:extLst>
              </a:tr>
              <a:tr h="378797">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下條村</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rowSpan="2">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奇跡の村で蕎麦産業を</a:t>
                      </a:r>
                      <a:endParaRPr lang="en-US" altLang="ja-JP" sz="1100" b="0" i="0" dirty="0">
                        <a:latin typeface="MS PGothic" panose="020B0600070205080204" pitchFamily="34" charset="-128"/>
                        <a:ea typeface="MS PGothic" panose="020B0600070205080204" pitchFamily="34" charset="-128"/>
                      </a:endParaRPr>
                    </a:p>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イノベーション</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en-US" altLang="ja-JP" sz="1100" b="0" i="0" dirty="0">
                          <a:latin typeface="MS PGothic" panose="020B0600070205080204" pitchFamily="34" charset="-128"/>
                          <a:ea typeface="MS PGothic" panose="020B0600070205080204" pitchFamily="34" charset="-128"/>
                        </a:rPr>
                        <a:t>Blue Kettle</a:t>
                      </a:r>
                      <a:r>
                        <a:rPr lang="ja-JP" altLang="en-US" sz="1100" b="0" i="0">
                          <a:latin typeface="MS PGothic" panose="020B0600070205080204" pitchFamily="34" charset="-128"/>
                          <a:ea typeface="MS PGothic" panose="020B0600070205080204" pitchFamily="34" charset="-128"/>
                        </a:rPr>
                        <a:t>合同会社</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土のブランディングを基点とした</a:t>
                      </a:r>
                      <a:r>
                        <a:rPr lang="en-US" altLang="ja-JP" sz="1100" b="0" i="0" dirty="0">
                          <a:latin typeface="MS PGothic" panose="020B0600070205080204" pitchFamily="34" charset="-128"/>
                          <a:ea typeface="MS PGothic" panose="020B0600070205080204" pitchFamily="34" charset="-128"/>
                        </a:rPr>
                        <a:t>6</a:t>
                      </a:r>
                      <a:r>
                        <a:rPr lang="ja-JP" altLang="en-US" sz="1100" b="0" i="0">
                          <a:latin typeface="MS PGothic" panose="020B0600070205080204" pitchFamily="34" charset="-128"/>
                          <a:ea typeface="MS PGothic" panose="020B0600070205080204" pitchFamily="34" charset="-128"/>
                        </a:rPr>
                        <a:t>次産業化に向けた取り組み。</a:t>
                      </a:r>
                    </a:p>
                  </a:txBody>
                  <a:tcPr marL="36000" marR="36000" marT="36000" marB="36000">
                    <a:solidFill>
                      <a:schemeClr val="bg1"/>
                    </a:solidFill>
                  </a:tcPr>
                </a:tc>
                <a:extLst>
                  <a:ext uri="{0D108BD9-81ED-4DB2-BD59-A6C34878D82A}">
                    <a16:rowId xmlns:a16="http://schemas.microsoft.com/office/drawing/2014/main" val="2564888101"/>
                  </a:ext>
                </a:extLst>
              </a:tr>
              <a:tr h="395569">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vMerge="1">
                  <a:txBody>
                    <a:bodyPr/>
                    <a:lstStyle/>
                    <a:p>
                      <a:pPr marL="0" indent="0">
                        <a:lnSpc>
                          <a:spcPct val="100000"/>
                        </a:lnSpc>
                        <a:buFont typeface="Arial" panose="020B0604020202020204" pitchFamily="34" charset="0"/>
                        <a:buNone/>
                      </a:pPr>
                      <a:endParaRPr lang="en-US" altLang="ja-JP" sz="1100">
                        <a:latin typeface="Yu Gothic UI" panose="020B0500000000000000" pitchFamily="50" charset="-128"/>
                        <a:ea typeface="Yu Gothic UI" panose="020B0500000000000000" pitchFamily="50" charset="-128"/>
                      </a:endParaRPr>
                    </a:p>
                  </a:txBody>
                  <a:tcPr marL="36000" marR="36000" marT="36000" marB="36000">
                    <a:solidFill>
                      <a:schemeClr val="bg1"/>
                    </a:solidFill>
                  </a:tcPr>
                </a:tc>
                <a:tc>
                  <a:txBody>
                    <a:bodyPr/>
                    <a:lstStyle/>
                    <a:p>
                      <a:pPr marL="0" indent="0">
                        <a:lnSpc>
                          <a:spcPct val="100000"/>
                        </a:lnSpc>
                        <a:buFont typeface="Arial" panose="020B0604020202020204" pitchFamily="34" charset="0"/>
                        <a:buNone/>
                      </a:pPr>
                      <a:r>
                        <a:rPr lang="ja-JP" altLang="en-US" sz="1100" b="0" i="0">
                          <a:latin typeface="MS PGothic" panose="020B0600070205080204" pitchFamily="34" charset="-128"/>
                          <a:ea typeface="MS PGothic" panose="020B0600070205080204" pitchFamily="34" charset="-128"/>
                        </a:rPr>
                        <a:t>アンテナ株式会社</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tc>
                  <a:txBody>
                    <a:bodyPr/>
                    <a:lstStyle/>
                    <a:p>
                      <a:r>
                        <a:rPr lang="ja-JP" altLang="en-US" sz="1100" b="0" i="0">
                          <a:latin typeface="MS PGothic" panose="020B0600070205080204" pitchFamily="34" charset="-128"/>
                          <a:ea typeface="MS PGothic" panose="020B0600070205080204" pitchFamily="34" charset="-128"/>
                        </a:rPr>
                        <a:t>奇跡の村</a:t>
                      </a:r>
                      <a:r>
                        <a:rPr lang="en-US" altLang="ja-JP" sz="1100" b="0" i="0" dirty="0">
                          <a:latin typeface="MS PGothic" panose="020B0600070205080204" pitchFamily="34" charset="-128"/>
                          <a:ea typeface="MS PGothic" panose="020B0600070205080204" pitchFamily="34" charset="-128"/>
                        </a:rPr>
                        <a:t>2.0 </a:t>
                      </a:r>
                      <a:r>
                        <a:rPr lang="ja-JP" altLang="en-US" sz="1100" b="0" i="0">
                          <a:latin typeface="MS PGothic" panose="020B0600070205080204" pitchFamily="34" charset="-128"/>
                          <a:ea typeface="MS PGothic" panose="020B0600070205080204" pitchFamily="34" charset="-128"/>
                        </a:rPr>
                        <a:t>蕎麦産業の</a:t>
                      </a:r>
                      <a:r>
                        <a:rPr lang="en-US" altLang="ja-JP" sz="1100" b="0" i="0" dirty="0">
                          <a:latin typeface="MS PGothic" panose="020B0600070205080204" pitchFamily="34" charset="-128"/>
                          <a:ea typeface="MS PGothic" panose="020B0600070205080204" pitchFamily="34" charset="-128"/>
                        </a:rPr>
                        <a:t>WEB</a:t>
                      </a:r>
                      <a:r>
                        <a:rPr lang="ja-JP" altLang="en-US" sz="1100" b="0" i="0">
                          <a:latin typeface="MS PGothic" panose="020B0600070205080204" pitchFamily="34" charset="-128"/>
                          <a:ea typeface="MS PGothic" panose="020B0600070205080204" pitchFamily="34" charset="-128"/>
                        </a:rPr>
                        <a:t>・</a:t>
                      </a:r>
                      <a:r>
                        <a:rPr lang="en-US" altLang="ja-JP" sz="1100" b="0" i="0" dirty="0">
                          <a:latin typeface="MS PGothic" panose="020B0600070205080204" pitchFamily="34" charset="-128"/>
                          <a:ea typeface="MS PGothic" panose="020B0600070205080204" pitchFamily="34" charset="-128"/>
                        </a:rPr>
                        <a:t>SNS</a:t>
                      </a:r>
                      <a:r>
                        <a:rPr lang="ja-JP" altLang="en-US" sz="1100" b="0" i="0">
                          <a:latin typeface="MS PGothic" panose="020B0600070205080204" pitchFamily="34" charset="-128"/>
                          <a:ea typeface="MS PGothic" panose="020B0600070205080204" pitchFamily="34" charset="-128"/>
                        </a:rPr>
                        <a:t>発信力を支援。</a:t>
                      </a:r>
                      <a:endParaRPr lang="en-US" altLang="ja-JP" sz="1100" b="0" i="0" dirty="0">
                        <a:latin typeface="MS PGothic" panose="020B0600070205080204" pitchFamily="34" charset="-128"/>
                        <a:ea typeface="MS PGothic" panose="020B0600070205080204" pitchFamily="34" charset="-128"/>
                      </a:endParaRPr>
                    </a:p>
                    <a:p>
                      <a:r>
                        <a:rPr lang="ja-JP" altLang="en-US" sz="1100" b="0" i="0">
                          <a:latin typeface="MS PGothic" panose="020B0600070205080204" pitchFamily="34" charset="-128"/>
                          <a:ea typeface="MS PGothic" panose="020B0600070205080204" pitchFamily="34" charset="-128"/>
                        </a:rPr>
                        <a:t>地域の</a:t>
                      </a:r>
                      <a:r>
                        <a:rPr lang="en-US" altLang="ja-JP" sz="1100" b="0" i="0" dirty="0">
                          <a:latin typeface="MS PGothic" panose="020B0600070205080204" pitchFamily="34" charset="-128"/>
                          <a:ea typeface="MS PGothic" panose="020B0600070205080204" pitchFamily="34" charset="-128"/>
                        </a:rPr>
                        <a:t>WEB</a:t>
                      </a:r>
                      <a:r>
                        <a:rPr lang="ja-JP" altLang="en-US" sz="1100" b="0" i="0">
                          <a:latin typeface="MS PGothic" panose="020B0600070205080204" pitchFamily="34" charset="-128"/>
                          <a:ea typeface="MS PGothic" panose="020B0600070205080204" pitchFamily="34" charset="-128"/>
                        </a:rPr>
                        <a:t>マスターを誕生させる。</a:t>
                      </a:r>
                      <a:endParaRPr lang="en-US" altLang="ja-JP" sz="1100" b="0" i="0" dirty="0">
                        <a:latin typeface="MS PGothic" panose="020B0600070205080204" pitchFamily="34" charset="-128"/>
                        <a:ea typeface="MS PGothic" panose="020B0600070205080204" pitchFamily="34" charset="-128"/>
                      </a:endParaRPr>
                    </a:p>
                  </a:txBody>
                  <a:tcPr marL="36000" marR="36000" marT="36000" marB="36000">
                    <a:solidFill>
                      <a:schemeClr val="bg1"/>
                    </a:solidFill>
                  </a:tcPr>
                </a:tc>
                <a:extLst>
                  <a:ext uri="{0D108BD9-81ED-4DB2-BD59-A6C34878D82A}">
                    <a16:rowId xmlns:a16="http://schemas.microsoft.com/office/drawing/2014/main" val="2264108947"/>
                  </a:ext>
                </a:extLst>
              </a:tr>
            </a:tbl>
          </a:graphicData>
        </a:graphic>
      </p:graphicFrame>
      <p:pic>
        <p:nvPicPr>
          <p:cNvPr id="1028" name="Picture 4">
            <a:extLst>
              <a:ext uri="{FF2B5EF4-FFF2-40B4-BE49-F238E27FC236}">
                <a16:creationId xmlns:a16="http://schemas.microsoft.com/office/drawing/2014/main" id="{03C15B47-2701-3D65-C84F-C338E0F3EA4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024251" y="2124841"/>
            <a:ext cx="2926080" cy="2926080"/>
          </a:xfrm>
          <a:prstGeom prst="rect">
            <a:avLst/>
          </a:prstGeom>
          <a:noFill/>
          <a:extLst>
            <a:ext uri="{909E8E84-426E-40DD-AFC4-6F175D3DCCD1}">
              <a14:hiddenFill xmlns:a14="http://schemas.microsoft.com/office/drawing/2010/main">
                <a:solidFill>
                  <a:srgbClr val="FFFFFF"/>
                </a:solidFill>
              </a14:hiddenFill>
            </a:ext>
          </a:extLst>
        </p:spPr>
      </p:pic>
      <p:sp>
        <p:nvSpPr>
          <p:cNvPr id="8" name="円/楕円 7">
            <a:extLst>
              <a:ext uri="{FF2B5EF4-FFF2-40B4-BE49-F238E27FC236}">
                <a16:creationId xmlns:a16="http://schemas.microsoft.com/office/drawing/2014/main" id="{1727421B-408E-E32B-F21B-2A66029FE913}"/>
              </a:ext>
            </a:extLst>
          </p:cNvPr>
          <p:cNvSpPr/>
          <p:nvPr/>
        </p:nvSpPr>
        <p:spPr>
          <a:xfrm>
            <a:off x="8299251" y="2599471"/>
            <a:ext cx="135771" cy="12192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円/楕円 8">
            <a:extLst>
              <a:ext uri="{FF2B5EF4-FFF2-40B4-BE49-F238E27FC236}">
                <a16:creationId xmlns:a16="http://schemas.microsoft.com/office/drawing/2014/main" id="{1EE190F9-1944-9406-B623-CF1446EE1BEF}"/>
              </a:ext>
            </a:extLst>
          </p:cNvPr>
          <p:cNvSpPr/>
          <p:nvPr/>
        </p:nvSpPr>
        <p:spPr>
          <a:xfrm>
            <a:off x="8609211" y="3740281"/>
            <a:ext cx="135771" cy="12192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円/楕円 10">
            <a:extLst>
              <a:ext uri="{FF2B5EF4-FFF2-40B4-BE49-F238E27FC236}">
                <a16:creationId xmlns:a16="http://schemas.microsoft.com/office/drawing/2014/main" id="{FAAC4BAC-9E78-2D43-0D58-10B84A3CB970}"/>
              </a:ext>
            </a:extLst>
          </p:cNvPr>
          <p:cNvSpPr/>
          <p:nvPr/>
        </p:nvSpPr>
        <p:spPr>
          <a:xfrm>
            <a:off x="8351519" y="4426454"/>
            <a:ext cx="135771" cy="12192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2663B4A-33D9-F205-379E-004F36FDC133}"/>
              </a:ext>
            </a:extLst>
          </p:cNvPr>
          <p:cNvSpPr txBox="1"/>
          <p:nvPr/>
        </p:nvSpPr>
        <p:spPr>
          <a:xfrm>
            <a:off x="7281544" y="2208268"/>
            <a:ext cx="1112603" cy="307777"/>
          </a:xfrm>
          <a:prstGeom prst="rect">
            <a:avLst/>
          </a:prstGeom>
          <a:noFill/>
        </p:spPr>
        <p:txBody>
          <a:bodyPr wrap="square" rtlCol="0">
            <a:spAutoFit/>
          </a:bodyPr>
          <a:lstStyle/>
          <a:p>
            <a:pPr algn="ctr"/>
            <a:r>
              <a:rPr kumimoji="1" lang="ja-JP" altLang="en-US" sz="1400"/>
              <a:t>白馬村</a:t>
            </a:r>
          </a:p>
        </p:txBody>
      </p:sp>
      <p:sp>
        <p:nvSpPr>
          <p:cNvPr id="13" name="テキスト ボックス 12">
            <a:extLst>
              <a:ext uri="{FF2B5EF4-FFF2-40B4-BE49-F238E27FC236}">
                <a16:creationId xmlns:a16="http://schemas.microsoft.com/office/drawing/2014/main" id="{206BE4E1-CE4A-9B00-822C-EA3B65B6CBB0}"/>
              </a:ext>
            </a:extLst>
          </p:cNvPr>
          <p:cNvSpPr txBox="1"/>
          <p:nvPr/>
        </p:nvSpPr>
        <p:spPr>
          <a:xfrm>
            <a:off x="8908298" y="4118677"/>
            <a:ext cx="1112603" cy="307777"/>
          </a:xfrm>
          <a:prstGeom prst="rect">
            <a:avLst/>
          </a:prstGeom>
          <a:noFill/>
        </p:spPr>
        <p:txBody>
          <a:bodyPr wrap="square" rtlCol="0">
            <a:spAutoFit/>
          </a:bodyPr>
          <a:lstStyle/>
          <a:p>
            <a:pPr algn="ctr"/>
            <a:r>
              <a:rPr kumimoji="1" lang="ja-JP" altLang="en-US" sz="1400"/>
              <a:t>辰野町</a:t>
            </a:r>
          </a:p>
        </p:txBody>
      </p:sp>
      <p:sp>
        <p:nvSpPr>
          <p:cNvPr id="14" name="テキスト ボックス 13">
            <a:extLst>
              <a:ext uri="{FF2B5EF4-FFF2-40B4-BE49-F238E27FC236}">
                <a16:creationId xmlns:a16="http://schemas.microsoft.com/office/drawing/2014/main" id="{5A14F5B9-E7D8-E36D-9F29-554C8B8CCEEA}"/>
              </a:ext>
            </a:extLst>
          </p:cNvPr>
          <p:cNvSpPr txBox="1"/>
          <p:nvPr/>
        </p:nvSpPr>
        <p:spPr>
          <a:xfrm>
            <a:off x="8661833" y="4743144"/>
            <a:ext cx="1112603" cy="307777"/>
          </a:xfrm>
          <a:prstGeom prst="rect">
            <a:avLst/>
          </a:prstGeom>
          <a:noFill/>
        </p:spPr>
        <p:txBody>
          <a:bodyPr wrap="square" rtlCol="0">
            <a:spAutoFit/>
          </a:bodyPr>
          <a:lstStyle/>
          <a:p>
            <a:pPr algn="ctr"/>
            <a:r>
              <a:rPr kumimoji="1" lang="ja-JP" altLang="en-US" sz="1400"/>
              <a:t>飯田市</a:t>
            </a:r>
          </a:p>
        </p:txBody>
      </p:sp>
      <p:sp>
        <p:nvSpPr>
          <p:cNvPr id="15" name="円/楕円 14">
            <a:extLst>
              <a:ext uri="{FF2B5EF4-FFF2-40B4-BE49-F238E27FC236}">
                <a16:creationId xmlns:a16="http://schemas.microsoft.com/office/drawing/2014/main" id="{143B86F8-79BC-B8D0-3315-A19826EFC4C8}"/>
              </a:ext>
            </a:extLst>
          </p:cNvPr>
          <p:cNvSpPr/>
          <p:nvPr/>
        </p:nvSpPr>
        <p:spPr>
          <a:xfrm>
            <a:off x="8840412" y="3093423"/>
            <a:ext cx="135771" cy="12192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7497839-B5C4-A3E3-48D7-B88EE9EA931B}"/>
              </a:ext>
            </a:extLst>
          </p:cNvPr>
          <p:cNvSpPr txBox="1"/>
          <p:nvPr/>
        </p:nvSpPr>
        <p:spPr>
          <a:xfrm>
            <a:off x="8848723" y="2798445"/>
            <a:ext cx="1112603" cy="307777"/>
          </a:xfrm>
          <a:prstGeom prst="rect">
            <a:avLst/>
          </a:prstGeom>
          <a:noFill/>
        </p:spPr>
        <p:txBody>
          <a:bodyPr wrap="square" rtlCol="0">
            <a:spAutoFit/>
          </a:bodyPr>
          <a:lstStyle/>
          <a:p>
            <a:pPr algn="ctr"/>
            <a:r>
              <a:rPr kumimoji="1" lang="ja-JP" altLang="en-US" sz="1400"/>
              <a:t>小諸市</a:t>
            </a:r>
          </a:p>
        </p:txBody>
      </p:sp>
      <p:sp>
        <p:nvSpPr>
          <p:cNvPr id="17" name="円/楕円 16">
            <a:extLst>
              <a:ext uri="{FF2B5EF4-FFF2-40B4-BE49-F238E27FC236}">
                <a16:creationId xmlns:a16="http://schemas.microsoft.com/office/drawing/2014/main" id="{C077F129-5716-4476-E0D9-58DDB69450F7}"/>
              </a:ext>
            </a:extLst>
          </p:cNvPr>
          <p:cNvSpPr/>
          <p:nvPr/>
        </p:nvSpPr>
        <p:spPr>
          <a:xfrm>
            <a:off x="8772526" y="2506543"/>
            <a:ext cx="135771" cy="12192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E8063E5-5379-72C0-C2B5-DC5D0159216D}"/>
              </a:ext>
            </a:extLst>
          </p:cNvPr>
          <p:cNvSpPr txBox="1"/>
          <p:nvPr/>
        </p:nvSpPr>
        <p:spPr>
          <a:xfrm>
            <a:off x="8388060" y="1784786"/>
            <a:ext cx="1112603" cy="307777"/>
          </a:xfrm>
          <a:prstGeom prst="rect">
            <a:avLst/>
          </a:prstGeom>
          <a:noFill/>
        </p:spPr>
        <p:txBody>
          <a:bodyPr wrap="square" rtlCol="0">
            <a:spAutoFit/>
          </a:bodyPr>
          <a:lstStyle/>
          <a:p>
            <a:pPr algn="ctr"/>
            <a:r>
              <a:rPr lang="ja-JP" altLang="en-US" sz="1400"/>
              <a:t>中野</a:t>
            </a:r>
            <a:r>
              <a:rPr kumimoji="1" lang="ja-JP" altLang="en-US" sz="1400"/>
              <a:t>市</a:t>
            </a:r>
          </a:p>
        </p:txBody>
      </p:sp>
      <p:sp>
        <p:nvSpPr>
          <p:cNvPr id="19" name="円/楕円 18">
            <a:extLst>
              <a:ext uri="{FF2B5EF4-FFF2-40B4-BE49-F238E27FC236}">
                <a16:creationId xmlns:a16="http://schemas.microsoft.com/office/drawing/2014/main" id="{4DE2D01B-1495-2E82-B3AD-3F7F41FB0842}"/>
              </a:ext>
            </a:extLst>
          </p:cNvPr>
          <p:cNvSpPr/>
          <p:nvPr/>
        </p:nvSpPr>
        <p:spPr>
          <a:xfrm>
            <a:off x="8214624" y="2830413"/>
            <a:ext cx="135771" cy="12192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7530380E-6065-FA44-8210-63A8FE8FD6B2}"/>
              </a:ext>
            </a:extLst>
          </p:cNvPr>
          <p:cNvSpPr txBox="1"/>
          <p:nvPr/>
        </p:nvSpPr>
        <p:spPr>
          <a:xfrm>
            <a:off x="7186648" y="2650928"/>
            <a:ext cx="1112603" cy="307777"/>
          </a:xfrm>
          <a:prstGeom prst="rect">
            <a:avLst/>
          </a:prstGeom>
          <a:noFill/>
        </p:spPr>
        <p:txBody>
          <a:bodyPr wrap="square" rtlCol="0">
            <a:spAutoFit/>
          </a:bodyPr>
          <a:lstStyle/>
          <a:p>
            <a:pPr algn="ctr"/>
            <a:r>
              <a:rPr kumimoji="1" lang="ja-JP" altLang="en-US" sz="1400"/>
              <a:t>大町市</a:t>
            </a:r>
          </a:p>
        </p:txBody>
      </p:sp>
      <p:sp>
        <p:nvSpPr>
          <p:cNvPr id="21" name="円/楕円 20">
            <a:extLst>
              <a:ext uri="{FF2B5EF4-FFF2-40B4-BE49-F238E27FC236}">
                <a16:creationId xmlns:a16="http://schemas.microsoft.com/office/drawing/2014/main" id="{1EECFD75-8AD7-5042-3C30-53C3E01EC5D5}"/>
              </a:ext>
            </a:extLst>
          </p:cNvPr>
          <p:cNvSpPr/>
          <p:nvPr/>
        </p:nvSpPr>
        <p:spPr>
          <a:xfrm>
            <a:off x="8078853" y="4682184"/>
            <a:ext cx="135771" cy="12192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D842265-D701-5A8F-7C10-83D1CC991539}"/>
              </a:ext>
            </a:extLst>
          </p:cNvPr>
          <p:cNvSpPr txBox="1"/>
          <p:nvPr/>
        </p:nvSpPr>
        <p:spPr>
          <a:xfrm>
            <a:off x="7603866" y="5182278"/>
            <a:ext cx="1112603" cy="307777"/>
          </a:xfrm>
          <a:prstGeom prst="rect">
            <a:avLst/>
          </a:prstGeom>
          <a:noFill/>
        </p:spPr>
        <p:txBody>
          <a:bodyPr wrap="square" rtlCol="0">
            <a:spAutoFit/>
          </a:bodyPr>
          <a:lstStyle/>
          <a:p>
            <a:pPr algn="ctr"/>
            <a:r>
              <a:rPr kumimoji="1" lang="ja-JP" altLang="en-US" sz="1400"/>
              <a:t>下條村</a:t>
            </a:r>
          </a:p>
        </p:txBody>
      </p:sp>
      <p:cxnSp>
        <p:nvCxnSpPr>
          <p:cNvPr id="24" name="直線コネクタ 23">
            <a:extLst>
              <a:ext uri="{FF2B5EF4-FFF2-40B4-BE49-F238E27FC236}">
                <a16:creationId xmlns:a16="http://schemas.microsoft.com/office/drawing/2014/main" id="{3F636071-0AE3-1A2E-3858-B87DF702C38B}"/>
              </a:ext>
            </a:extLst>
          </p:cNvPr>
          <p:cNvCxnSpPr>
            <a:cxnSpLocks/>
          </p:cNvCxnSpPr>
          <p:nvPr/>
        </p:nvCxnSpPr>
        <p:spPr>
          <a:xfrm>
            <a:off x="8146738" y="2490449"/>
            <a:ext cx="156481" cy="130971"/>
          </a:xfrm>
          <a:prstGeom prst="line">
            <a:avLst/>
          </a:prstGeom>
        </p:spPr>
        <p:style>
          <a:lnRef idx="1">
            <a:schemeClr val="accent6"/>
          </a:lnRef>
          <a:fillRef idx="0">
            <a:schemeClr val="accent6"/>
          </a:fillRef>
          <a:effectRef idx="0">
            <a:schemeClr val="accent6"/>
          </a:effectRef>
          <a:fontRef idx="minor">
            <a:schemeClr val="tx1"/>
          </a:fontRef>
        </p:style>
      </p:cxnSp>
      <p:cxnSp>
        <p:nvCxnSpPr>
          <p:cNvPr id="26" name="直線コネクタ 25">
            <a:extLst>
              <a:ext uri="{FF2B5EF4-FFF2-40B4-BE49-F238E27FC236}">
                <a16:creationId xmlns:a16="http://schemas.microsoft.com/office/drawing/2014/main" id="{A89D8588-8675-72CB-AF75-4017CACFCE84}"/>
              </a:ext>
            </a:extLst>
          </p:cNvPr>
          <p:cNvCxnSpPr>
            <a:cxnSpLocks/>
          </p:cNvCxnSpPr>
          <p:nvPr/>
        </p:nvCxnSpPr>
        <p:spPr>
          <a:xfrm flipH="1" flipV="1">
            <a:off x="8078853" y="2830413"/>
            <a:ext cx="140582" cy="39281"/>
          </a:xfrm>
          <a:prstGeom prst="line">
            <a:avLst/>
          </a:prstGeom>
        </p:spPr>
        <p:style>
          <a:lnRef idx="1">
            <a:schemeClr val="accent6"/>
          </a:lnRef>
          <a:fillRef idx="0">
            <a:schemeClr val="accent6"/>
          </a:fillRef>
          <a:effectRef idx="0">
            <a:schemeClr val="accent6"/>
          </a:effectRef>
          <a:fontRef idx="minor">
            <a:schemeClr val="tx1"/>
          </a:fontRef>
        </p:style>
      </p:cxnSp>
      <p:cxnSp>
        <p:nvCxnSpPr>
          <p:cNvPr id="29" name="直線コネクタ 28">
            <a:extLst>
              <a:ext uri="{FF2B5EF4-FFF2-40B4-BE49-F238E27FC236}">
                <a16:creationId xmlns:a16="http://schemas.microsoft.com/office/drawing/2014/main" id="{FED1A3FA-5505-7829-EC1F-3C829521E4D2}"/>
              </a:ext>
            </a:extLst>
          </p:cNvPr>
          <p:cNvCxnSpPr>
            <a:cxnSpLocks/>
            <a:stCxn id="17" idx="0"/>
          </p:cNvCxnSpPr>
          <p:nvPr/>
        </p:nvCxnSpPr>
        <p:spPr>
          <a:xfrm flipH="1" flipV="1">
            <a:off x="8803779" y="2084969"/>
            <a:ext cx="36633" cy="421574"/>
          </a:xfrm>
          <a:prstGeom prst="line">
            <a:avLst/>
          </a:prstGeom>
        </p:spPr>
        <p:style>
          <a:lnRef idx="1">
            <a:schemeClr val="accent6"/>
          </a:lnRef>
          <a:fillRef idx="0">
            <a:schemeClr val="accent6"/>
          </a:fillRef>
          <a:effectRef idx="0">
            <a:schemeClr val="accent6"/>
          </a:effectRef>
          <a:fontRef idx="minor">
            <a:schemeClr val="tx1"/>
          </a:fontRef>
        </p:style>
      </p:cxnSp>
      <p:cxnSp>
        <p:nvCxnSpPr>
          <p:cNvPr id="31" name="直線コネクタ 30">
            <a:extLst>
              <a:ext uri="{FF2B5EF4-FFF2-40B4-BE49-F238E27FC236}">
                <a16:creationId xmlns:a16="http://schemas.microsoft.com/office/drawing/2014/main" id="{71FA81DF-19FF-D8C5-D03B-9C9FAA8612C8}"/>
              </a:ext>
            </a:extLst>
          </p:cNvPr>
          <p:cNvCxnSpPr>
            <a:cxnSpLocks/>
            <a:stCxn id="15" idx="6"/>
          </p:cNvCxnSpPr>
          <p:nvPr/>
        </p:nvCxnSpPr>
        <p:spPr>
          <a:xfrm flipV="1">
            <a:off x="8976183" y="3053443"/>
            <a:ext cx="432509" cy="100940"/>
          </a:xfrm>
          <a:prstGeom prst="line">
            <a:avLst/>
          </a:prstGeom>
        </p:spPr>
        <p:style>
          <a:lnRef idx="1">
            <a:schemeClr val="accent6"/>
          </a:lnRef>
          <a:fillRef idx="0">
            <a:schemeClr val="accent6"/>
          </a:fillRef>
          <a:effectRef idx="0">
            <a:schemeClr val="accent6"/>
          </a:effectRef>
          <a:fontRef idx="minor">
            <a:schemeClr val="tx1"/>
          </a:fontRef>
        </p:style>
      </p:cxnSp>
      <p:cxnSp>
        <p:nvCxnSpPr>
          <p:cNvPr id="33" name="直線コネクタ 32">
            <a:extLst>
              <a:ext uri="{FF2B5EF4-FFF2-40B4-BE49-F238E27FC236}">
                <a16:creationId xmlns:a16="http://schemas.microsoft.com/office/drawing/2014/main" id="{4EB8D69A-1C0B-915E-19F5-14289C6F8D9B}"/>
              </a:ext>
            </a:extLst>
          </p:cNvPr>
          <p:cNvCxnSpPr>
            <a:cxnSpLocks/>
          </p:cNvCxnSpPr>
          <p:nvPr/>
        </p:nvCxnSpPr>
        <p:spPr>
          <a:xfrm>
            <a:off x="8744982" y="3798717"/>
            <a:ext cx="447455" cy="406746"/>
          </a:xfrm>
          <a:prstGeom prst="line">
            <a:avLst/>
          </a:prstGeom>
        </p:spPr>
        <p:style>
          <a:lnRef idx="1">
            <a:schemeClr val="accent6"/>
          </a:lnRef>
          <a:fillRef idx="0">
            <a:schemeClr val="accent6"/>
          </a:fillRef>
          <a:effectRef idx="0">
            <a:schemeClr val="accent6"/>
          </a:effectRef>
          <a:fontRef idx="minor">
            <a:schemeClr val="tx1"/>
          </a:fontRef>
        </p:style>
      </p:cxnSp>
      <p:cxnSp>
        <p:nvCxnSpPr>
          <p:cNvPr id="35" name="直線コネクタ 34">
            <a:extLst>
              <a:ext uri="{FF2B5EF4-FFF2-40B4-BE49-F238E27FC236}">
                <a16:creationId xmlns:a16="http://schemas.microsoft.com/office/drawing/2014/main" id="{3242D3E6-53D7-F51C-5FBE-033B5E8F7720}"/>
              </a:ext>
            </a:extLst>
          </p:cNvPr>
          <p:cNvCxnSpPr>
            <a:cxnSpLocks/>
          </p:cNvCxnSpPr>
          <p:nvPr/>
        </p:nvCxnSpPr>
        <p:spPr>
          <a:xfrm>
            <a:off x="8492741" y="4521606"/>
            <a:ext cx="366009" cy="328191"/>
          </a:xfrm>
          <a:prstGeom prst="line">
            <a:avLst/>
          </a:prstGeom>
        </p:spPr>
        <p:style>
          <a:lnRef idx="1">
            <a:schemeClr val="accent6"/>
          </a:lnRef>
          <a:fillRef idx="0">
            <a:schemeClr val="accent6"/>
          </a:fillRef>
          <a:effectRef idx="0">
            <a:schemeClr val="accent6"/>
          </a:effectRef>
          <a:fontRef idx="minor">
            <a:schemeClr val="tx1"/>
          </a:fontRef>
        </p:style>
      </p:cxnSp>
      <p:cxnSp>
        <p:nvCxnSpPr>
          <p:cNvPr id="37" name="直線コネクタ 36">
            <a:extLst>
              <a:ext uri="{FF2B5EF4-FFF2-40B4-BE49-F238E27FC236}">
                <a16:creationId xmlns:a16="http://schemas.microsoft.com/office/drawing/2014/main" id="{267FAE3C-91B7-C301-1B06-DB58F90900F6}"/>
              </a:ext>
            </a:extLst>
          </p:cNvPr>
          <p:cNvCxnSpPr>
            <a:cxnSpLocks/>
            <a:endCxn id="22" idx="0"/>
          </p:cNvCxnSpPr>
          <p:nvPr/>
        </p:nvCxnSpPr>
        <p:spPr>
          <a:xfrm>
            <a:off x="8146738" y="4775417"/>
            <a:ext cx="13430" cy="406861"/>
          </a:xfrm>
          <a:prstGeom prst="line">
            <a:avLst/>
          </a:prstGeom>
        </p:spPr>
        <p:style>
          <a:lnRef idx="1">
            <a:schemeClr val="accent6"/>
          </a:lnRef>
          <a:fillRef idx="0">
            <a:schemeClr val="accent6"/>
          </a:fillRef>
          <a:effectRef idx="0">
            <a:schemeClr val="accent6"/>
          </a:effectRef>
          <a:fontRef idx="minor">
            <a:schemeClr val="tx1"/>
          </a:fontRef>
        </p:style>
      </p:cxnSp>
      <p:sp>
        <p:nvSpPr>
          <p:cNvPr id="3" name="コンテンツ プレースホルダー 1">
            <a:extLst>
              <a:ext uri="{FF2B5EF4-FFF2-40B4-BE49-F238E27FC236}">
                <a16:creationId xmlns:a16="http://schemas.microsoft.com/office/drawing/2014/main" id="{395DB09A-1C9D-4510-0304-76997076AADB}"/>
              </a:ext>
            </a:extLst>
          </p:cNvPr>
          <p:cNvSpPr txBox="1">
            <a:spLocks/>
          </p:cNvSpPr>
          <p:nvPr/>
        </p:nvSpPr>
        <p:spPr>
          <a:xfrm>
            <a:off x="145792" y="217580"/>
            <a:ext cx="9507538" cy="468313"/>
          </a:xfrm>
          <a:prstGeom prst="rect">
            <a:avLst/>
          </a:prstGeom>
        </p:spPr>
        <p:txBody>
          <a:bodyPr/>
          <a:lstStyle>
            <a:lvl1pPr marL="371461" indent="-371461" algn="l" defTabSz="495283" rtl="0" eaLnBrk="1" latinLnBrk="0" hangingPunct="1">
              <a:spcBef>
                <a:spcPct val="20000"/>
              </a:spcBef>
              <a:buClr>
                <a:schemeClr val="accent4"/>
              </a:buClr>
              <a:buFont typeface="Wingdings" pitchFamily="2" charset="2"/>
              <a:buChar char="l"/>
              <a:defRPr kumimoji="1" sz="2167"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804833" indent="-309551" algn="l" defTabSz="495283" rtl="0" eaLnBrk="1" latinLnBrk="0" hangingPunct="1">
              <a:spcBef>
                <a:spcPct val="20000"/>
              </a:spcBef>
              <a:buFont typeface="Arial"/>
              <a:buChar char="–"/>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marL="0" indent="0">
              <a:buFont typeface="Wingdings" pitchFamily="2" charset="2"/>
              <a:buNone/>
            </a:pPr>
            <a:r>
              <a:rPr lang="ja-JP" altLang="en-US" sz="2400" b="1">
                <a:latin typeface="Yu Gothic UI" panose="020B0500000000000000" pitchFamily="34" charset="-128"/>
                <a:ea typeface="Yu Gothic UI" panose="020B0500000000000000" pitchFamily="34" charset="-128"/>
              </a:rPr>
              <a:t>おためし立地チャレンジナガノ　プロジェクト紹介</a:t>
            </a:r>
          </a:p>
        </p:txBody>
      </p:sp>
      <p:sp>
        <p:nvSpPr>
          <p:cNvPr id="6" name="フッター プレースホルダー 2">
            <a:extLst>
              <a:ext uri="{FF2B5EF4-FFF2-40B4-BE49-F238E27FC236}">
                <a16:creationId xmlns:a16="http://schemas.microsoft.com/office/drawing/2014/main" id="{87E6B8A6-EE7E-37AE-172C-B17AF8E6484B}"/>
              </a:ext>
            </a:extLst>
          </p:cNvPr>
          <p:cNvSpPr>
            <a:spLocks noGrp="1"/>
          </p:cNvSpPr>
          <p:nvPr>
            <p:ph type="ftr" sz="quarter" idx="12"/>
          </p:nvPr>
        </p:nvSpPr>
        <p:spPr>
          <a:xfrm>
            <a:off x="120248" y="6578061"/>
            <a:ext cx="4068000" cy="169200"/>
          </a:xfrm>
        </p:spPr>
        <p:txBody>
          <a:bodyPr/>
          <a:lstStyle/>
          <a:p>
            <a:r>
              <a:rPr lang="en-GB" altLang="en-GB"/>
              <a:t>Copyright © 2023 Publink inc.</a:t>
            </a:r>
          </a:p>
        </p:txBody>
      </p:sp>
    </p:spTree>
    <p:extLst>
      <p:ext uri="{BB962C8B-B14F-4D97-AF65-F5344CB8AC3E}">
        <p14:creationId xmlns:p14="http://schemas.microsoft.com/office/powerpoint/2010/main" val="2926823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3" name="スライド番号プレースホルダー 5">
            <a:extLst>
              <a:ext uri="{FF2B5EF4-FFF2-40B4-BE49-F238E27FC236}">
                <a16:creationId xmlns:a16="http://schemas.microsoft.com/office/drawing/2014/main" id="{469C971F-8885-491A-A19E-FE1331F00E4A}"/>
              </a:ext>
            </a:extLst>
          </p:cNvPr>
          <p:cNvSpPr txBox="1">
            <a:spLocks/>
          </p:cNvSpPr>
          <p:nvPr/>
        </p:nvSpPr>
        <p:spPr>
          <a:xfrm>
            <a:off x="9248378" y="6419271"/>
            <a:ext cx="854791" cy="365125"/>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endParaRPr lang="ja-JP" altLang="en-US"/>
          </a:p>
        </p:txBody>
      </p:sp>
      <p:sp>
        <p:nvSpPr>
          <p:cNvPr id="3" name="フッター プレースホルダー 2">
            <a:extLst>
              <a:ext uri="{FF2B5EF4-FFF2-40B4-BE49-F238E27FC236}">
                <a16:creationId xmlns:a16="http://schemas.microsoft.com/office/drawing/2014/main" id="{F8FCB582-ADB3-3FFC-1E6D-B79E50115632}"/>
              </a:ext>
            </a:extLst>
          </p:cNvPr>
          <p:cNvSpPr>
            <a:spLocks noGrp="1"/>
          </p:cNvSpPr>
          <p:nvPr>
            <p:ph type="ftr" sz="quarter" idx="12"/>
          </p:nvPr>
        </p:nvSpPr>
        <p:spPr/>
        <p:txBody>
          <a:bodyPr/>
          <a:lstStyle/>
          <a:p>
            <a:r>
              <a:rPr lang="en-GB" altLang="en-GB"/>
              <a:t>Copyright © 2023 Publink inc.</a:t>
            </a:r>
          </a:p>
        </p:txBody>
      </p:sp>
      <p:sp>
        <p:nvSpPr>
          <p:cNvPr id="13" name="Rectangle 1">
            <a:extLst>
              <a:ext uri="{FF2B5EF4-FFF2-40B4-BE49-F238E27FC236}">
                <a16:creationId xmlns:a16="http://schemas.microsoft.com/office/drawing/2014/main" id="{3D4277AB-707D-BCA6-2D93-19F1C04F3F6E}"/>
              </a:ext>
            </a:extLst>
          </p:cNvPr>
          <p:cNvSpPr>
            <a:spLocks noChangeArrowheads="1"/>
          </p:cNvSpPr>
          <p:nvPr/>
        </p:nvSpPr>
        <p:spPr bwMode="auto">
          <a:xfrm>
            <a:off x="1000125" y="1660827"/>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 </a:t>
            </a:r>
            <a:endParaRPr kumimoji="0" lang="ja-JP" altLang="ja-JP"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 name="正方形/長方形 3">
            <a:extLst>
              <a:ext uri="{FF2B5EF4-FFF2-40B4-BE49-F238E27FC236}">
                <a16:creationId xmlns:a16="http://schemas.microsoft.com/office/drawing/2014/main" id="{4A88E158-EF75-C1D7-F03C-D01A661B1C62}"/>
              </a:ext>
            </a:extLst>
          </p:cNvPr>
          <p:cNvSpPr/>
          <p:nvPr/>
        </p:nvSpPr>
        <p:spPr bwMode="gray">
          <a:xfrm>
            <a:off x="1286540" y="1134911"/>
            <a:ext cx="8150971" cy="525624"/>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gn="l" fontAlgn="base"/>
            <a:r>
              <a:rPr lang="ja-JP" altLang="en-US" sz="1200" b="0" i="0">
                <a:solidFill>
                  <a:srgbClr val="000000"/>
                </a:solidFill>
                <a:effectLst/>
                <a:latin typeface="Yu Gothic UI" panose="020B0500000000000000" pitchFamily="50" charset="-128"/>
                <a:ea typeface="Yu Gothic UI" panose="020B0500000000000000" pitchFamily="50" charset="-128"/>
              </a:rPr>
              <a:t>令和</a:t>
            </a:r>
            <a:r>
              <a:rPr lang="en-US" altLang="ja-JP" sz="1200" b="0" i="0">
                <a:solidFill>
                  <a:srgbClr val="000000"/>
                </a:solidFill>
                <a:effectLst/>
                <a:latin typeface="Yu Gothic UI" panose="020B0500000000000000" pitchFamily="50" charset="-128"/>
                <a:ea typeface="Yu Gothic UI" panose="020B0500000000000000" pitchFamily="50" charset="-128"/>
              </a:rPr>
              <a:t>4</a:t>
            </a:r>
            <a:r>
              <a:rPr lang="ja-JP" altLang="en-US" sz="1200" b="0" i="0">
                <a:solidFill>
                  <a:srgbClr val="000000"/>
                </a:solidFill>
                <a:effectLst/>
                <a:latin typeface="Yu Gothic UI" panose="020B0500000000000000" pitchFamily="50" charset="-128"/>
                <a:ea typeface="Yu Gothic UI" panose="020B0500000000000000" pitchFamily="50" charset="-128"/>
              </a:rPr>
              <a:t>年度「地域・企業共生型ビジネス導入・創業促進事業 </a:t>
            </a:r>
            <a:r>
              <a:rPr lang="en-US" altLang="ja-JP" sz="1200" b="0" i="0">
                <a:solidFill>
                  <a:srgbClr val="000000"/>
                </a:solidFill>
                <a:effectLst/>
                <a:latin typeface="Yu Gothic UI" panose="020B0500000000000000" pitchFamily="50" charset="-128"/>
                <a:ea typeface="Yu Gothic UI" panose="020B0500000000000000" pitchFamily="50" charset="-128"/>
              </a:rPr>
              <a:t>(</a:t>
            </a:r>
            <a:r>
              <a:rPr lang="ja-JP" altLang="en-US" sz="1200" b="0" i="0">
                <a:solidFill>
                  <a:srgbClr val="000000"/>
                </a:solidFill>
                <a:effectLst/>
                <a:latin typeface="Yu Gothic UI" panose="020B0500000000000000" pitchFamily="50" charset="-128"/>
                <a:ea typeface="Yu Gothic UI" panose="020B0500000000000000" pitchFamily="50" charset="-128"/>
              </a:rPr>
              <a:t>地域・社会課題の発掘と解決に向けたマッチング</a:t>
            </a:r>
            <a:r>
              <a:rPr lang="en-US" altLang="ja-JP" sz="1200" b="0" i="0">
                <a:solidFill>
                  <a:srgbClr val="000000"/>
                </a:solidFill>
                <a:effectLst/>
                <a:latin typeface="Yu Gothic UI" panose="020B0500000000000000" pitchFamily="50" charset="-128"/>
                <a:ea typeface="Yu Gothic UI" panose="020B0500000000000000" pitchFamily="50" charset="-128"/>
              </a:rPr>
              <a:t>) </a:t>
            </a:r>
            <a:r>
              <a:rPr lang="ja-JP" altLang="en-US" sz="1200" b="0" i="0">
                <a:solidFill>
                  <a:srgbClr val="000000"/>
                </a:solidFill>
                <a:effectLst/>
                <a:latin typeface="Yu Gothic UI" panose="020B0500000000000000" pitchFamily="50" charset="-128"/>
                <a:ea typeface="Yu Gothic UI" panose="020B0500000000000000" pitchFamily="50" charset="-128"/>
              </a:rPr>
              <a:t>」（経済産業省）</a:t>
            </a:r>
          </a:p>
        </p:txBody>
      </p:sp>
      <p:sp>
        <p:nvSpPr>
          <p:cNvPr id="5" name="正方形/長方形 4">
            <a:extLst>
              <a:ext uri="{FF2B5EF4-FFF2-40B4-BE49-F238E27FC236}">
                <a16:creationId xmlns:a16="http://schemas.microsoft.com/office/drawing/2014/main" id="{63E702F0-EBEB-6B5A-13AF-B660E6194377}"/>
              </a:ext>
            </a:extLst>
          </p:cNvPr>
          <p:cNvSpPr/>
          <p:nvPr/>
        </p:nvSpPr>
        <p:spPr bwMode="gray">
          <a:xfrm>
            <a:off x="378469" y="1135818"/>
            <a:ext cx="812378" cy="525009"/>
          </a:xfrm>
          <a:prstGeom prst="rect">
            <a:avLst/>
          </a:prstGeom>
          <a:solidFill>
            <a:schemeClr val="bg1">
              <a:lumMod val="7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rPr>
              <a:t>事業名</a:t>
            </a:r>
            <a:endParaRPr kumimoji="1" lang="en-US" altLang="ja-JP" sz="1200" b="1" i="0" u="none" strike="noStrike" kern="120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lang="ja-JP" altLang="en-US" sz="1200" b="1">
                <a:solidFill>
                  <a:prstClr val="black"/>
                </a:solidFill>
                <a:latin typeface="Yu Gothic UI" panose="020B0500000000000000" pitchFamily="34" charset="-128"/>
                <a:ea typeface="Yu Gothic UI" panose="020B0500000000000000" pitchFamily="34" charset="-128"/>
              </a:rPr>
              <a:t>（発注者）</a:t>
            </a:r>
            <a:endParaRPr kumimoji="1" lang="ja-JP" altLang="en-US" sz="1200" b="1" i="0" u="none" strike="noStrike" kern="120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endParaRPr>
          </a:p>
        </p:txBody>
      </p:sp>
      <p:cxnSp>
        <p:nvCxnSpPr>
          <p:cNvPr id="15" name="直線コネクタ 14">
            <a:extLst>
              <a:ext uri="{FF2B5EF4-FFF2-40B4-BE49-F238E27FC236}">
                <a16:creationId xmlns:a16="http://schemas.microsoft.com/office/drawing/2014/main" id="{D4993720-1742-2D8C-1496-40623BCD538B}"/>
              </a:ext>
            </a:extLst>
          </p:cNvPr>
          <p:cNvCxnSpPr>
            <a:cxnSpLocks/>
          </p:cNvCxnSpPr>
          <p:nvPr/>
        </p:nvCxnSpPr>
        <p:spPr>
          <a:xfrm flipV="1">
            <a:off x="375068" y="1804368"/>
            <a:ext cx="9059042" cy="6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2" name="コンテンツ プレースホルダー 7">
            <a:extLst>
              <a:ext uri="{FF2B5EF4-FFF2-40B4-BE49-F238E27FC236}">
                <a16:creationId xmlns:a16="http://schemas.microsoft.com/office/drawing/2014/main" id="{58B05431-C806-42FB-B18C-AEE3B47EDEE4}"/>
              </a:ext>
            </a:extLst>
          </p:cNvPr>
          <p:cNvSpPr txBox="1">
            <a:spLocks/>
          </p:cNvSpPr>
          <p:nvPr/>
        </p:nvSpPr>
        <p:spPr>
          <a:xfrm>
            <a:off x="398502" y="2018263"/>
            <a:ext cx="9059042"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en-US" altLang="ja-JP" sz="1200" b="0"/>
              <a:t>(A) </a:t>
            </a:r>
            <a:r>
              <a:rPr lang="ja-JP" altLang="en-US" sz="1200" b="0"/>
              <a:t>目的</a:t>
            </a:r>
            <a:endParaRPr lang="en-US" altLang="ja-JP" sz="1200" b="0"/>
          </a:p>
          <a:p>
            <a:r>
              <a:rPr lang="ja-JP" altLang="en-US" sz="1200" b="0" i="0">
                <a:solidFill>
                  <a:srgbClr val="000000"/>
                </a:solidFill>
                <a:effectLst/>
                <a:latin typeface="Yu Gothic UI" panose="020B0500000000000000" pitchFamily="50" charset="-128"/>
                <a:ea typeface="Yu Gothic UI" panose="020B0500000000000000" pitchFamily="50" charset="-128"/>
              </a:rPr>
              <a:t>地方自治体が抱える地域・社会課題の分析・整理を行うとともに、官民共創ノウハウを地方自治体に伝えつつ、地方自治体が解決を目指す地域・社会課題と地域・社会課題解決をビジネスチャンスとして捉える地域内外のベンチャー企業・中小企業及び大企業等とのマッチングを行い、新たなビジネスモデル開発、連携体制の構築を行う。</a:t>
            </a:r>
          </a:p>
          <a:p>
            <a:endParaRPr lang="en-US" altLang="ja-JP" sz="1200" b="0"/>
          </a:p>
          <a:p>
            <a:r>
              <a:rPr lang="en-US" altLang="ja-JP" sz="1200" b="0"/>
              <a:t>(B) </a:t>
            </a:r>
            <a:r>
              <a:rPr lang="ja-JP" altLang="en-US" sz="1200" b="0"/>
              <a:t>実施事項</a:t>
            </a:r>
            <a:endParaRPr lang="en-US" altLang="ja-JP" sz="1200" b="0"/>
          </a:p>
          <a:p>
            <a:pPr marL="228600" indent="-228600" algn="l" fontAlgn="base">
              <a:buClrTx/>
              <a:buFont typeface="+mj-lt"/>
              <a:buAutoNum type="arabicPeriod"/>
            </a:pPr>
            <a:r>
              <a:rPr lang="ja-JP" altLang="en-US" sz="1200" b="0" i="0">
                <a:solidFill>
                  <a:srgbClr val="000000"/>
                </a:solidFill>
                <a:effectLst/>
                <a:latin typeface="Yu Gothic UI" panose="020B0500000000000000" pitchFamily="50" charset="-128"/>
                <a:ea typeface="Yu Gothic UI" panose="020B0500000000000000" pitchFamily="50" charset="-128"/>
              </a:rPr>
              <a:t>連携経済産業局（関東経済産業局）との事業設計</a:t>
            </a:r>
            <a:endParaRPr lang="en-US" altLang="ja-JP" sz="1200" b="0" i="0">
              <a:solidFill>
                <a:srgbClr val="000000"/>
              </a:solidFill>
              <a:effectLst/>
              <a:latin typeface="Yu Gothic UI" panose="020B0500000000000000" pitchFamily="50" charset="-128"/>
              <a:ea typeface="Yu Gothic UI" panose="020B0500000000000000" pitchFamily="50" charset="-128"/>
            </a:endParaRPr>
          </a:p>
          <a:p>
            <a:pPr marL="228600" indent="-228600" algn="l" fontAlgn="base">
              <a:buClrTx/>
              <a:buFont typeface="+mj-lt"/>
              <a:buAutoNum type="arabicPeriod"/>
            </a:pPr>
            <a:r>
              <a:rPr lang="ja-JP" altLang="en-US" sz="1200" b="0" i="0">
                <a:solidFill>
                  <a:srgbClr val="000000"/>
                </a:solidFill>
                <a:effectLst/>
                <a:latin typeface="Yu Gothic UI" panose="020B0500000000000000" pitchFamily="50" charset="-128"/>
                <a:ea typeface="Yu Gothic UI" panose="020B0500000000000000" pitchFamily="50" charset="-128"/>
              </a:rPr>
              <a:t>解決したい地域・社会課題を有する地方自治体との面談・課題設定支援</a:t>
            </a:r>
            <a:endParaRPr lang="en-US" altLang="ja-JP" sz="1200" b="0" i="0">
              <a:solidFill>
                <a:srgbClr val="000000"/>
              </a:solidFill>
              <a:effectLst/>
              <a:latin typeface="Yu Gothic UI" panose="020B0500000000000000" pitchFamily="50" charset="-128"/>
              <a:ea typeface="Yu Gothic UI" panose="020B0500000000000000" pitchFamily="50" charset="-128"/>
            </a:endParaRPr>
          </a:p>
          <a:p>
            <a:pPr marL="228600" indent="-228600" algn="l" fontAlgn="base">
              <a:buClrTx/>
              <a:buFont typeface="+mj-lt"/>
              <a:buAutoNum type="arabicPeriod"/>
            </a:pPr>
            <a:r>
              <a:rPr lang="ja-JP" altLang="en-US" sz="1200" b="0" i="0">
                <a:solidFill>
                  <a:srgbClr val="000000"/>
                </a:solidFill>
                <a:effectLst/>
                <a:latin typeface="Yu Gothic UI" panose="020B0500000000000000" pitchFamily="50" charset="-128"/>
                <a:ea typeface="Yu Gothic UI" panose="020B0500000000000000" pitchFamily="50" charset="-128"/>
              </a:rPr>
              <a:t>リバースピッチの企画運営</a:t>
            </a:r>
            <a:endParaRPr lang="en-US" altLang="ja-JP" sz="1200" b="0" i="0">
              <a:solidFill>
                <a:srgbClr val="000000"/>
              </a:solidFill>
              <a:effectLst/>
              <a:latin typeface="Yu Gothic UI" panose="020B0500000000000000" pitchFamily="50" charset="-128"/>
              <a:ea typeface="Yu Gothic UI" panose="020B0500000000000000" pitchFamily="50" charset="-128"/>
            </a:endParaRPr>
          </a:p>
          <a:p>
            <a:pPr marL="228600" indent="-228600" algn="l" fontAlgn="base">
              <a:buClrTx/>
              <a:buFont typeface="+mj-lt"/>
              <a:buAutoNum type="arabicPeriod"/>
            </a:pPr>
            <a:r>
              <a:rPr lang="ja-JP" altLang="en-US" sz="1200" b="0" i="0">
                <a:solidFill>
                  <a:srgbClr val="000000"/>
                </a:solidFill>
                <a:effectLst/>
                <a:latin typeface="Yu Gothic UI" panose="020B0500000000000000" pitchFamily="50" charset="-128"/>
                <a:ea typeface="Yu Gothic UI" panose="020B0500000000000000" pitchFamily="50" charset="-128"/>
              </a:rPr>
              <a:t>企業募集・マッチング</a:t>
            </a:r>
            <a:endParaRPr lang="en-US" altLang="ja-JP" sz="1200" b="0" i="0">
              <a:solidFill>
                <a:srgbClr val="000000"/>
              </a:solidFill>
              <a:effectLst/>
              <a:latin typeface="Yu Gothic UI" panose="020B0500000000000000" pitchFamily="50" charset="-128"/>
              <a:ea typeface="Yu Gothic UI" panose="020B0500000000000000" pitchFamily="50" charset="-128"/>
            </a:endParaRPr>
          </a:p>
          <a:p>
            <a:pPr marL="228600" indent="-228600" algn="l" fontAlgn="base">
              <a:buClrTx/>
              <a:buFont typeface="+mj-lt"/>
              <a:buAutoNum type="arabicPeriod"/>
            </a:pPr>
            <a:r>
              <a:rPr lang="ja-JP" altLang="en-US" sz="1200" b="0" i="0">
                <a:solidFill>
                  <a:srgbClr val="000000"/>
                </a:solidFill>
                <a:effectLst/>
                <a:latin typeface="Yu Gothic UI" panose="020B0500000000000000" pitchFamily="50" charset="-128"/>
                <a:ea typeface="Yu Gothic UI" panose="020B0500000000000000" pitchFamily="50" charset="-128"/>
              </a:rPr>
              <a:t>地域課題解決型官民共創プロジェクトの伴走支援</a:t>
            </a:r>
            <a:endParaRPr lang="en-US" altLang="ja-JP" sz="1200" b="0" i="0">
              <a:solidFill>
                <a:srgbClr val="000000"/>
              </a:solidFill>
              <a:effectLst/>
              <a:latin typeface="Yu Gothic UI" panose="020B0500000000000000" pitchFamily="50" charset="-128"/>
              <a:ea typeface="Yu Gothic UI" panose="020B0500000000000000" pitchFamily="50" charset="-128"/>
            </a:endParaRPr>
          </a:p>
          <a:p>
            <a:pPr marL="228600" indent="-228600" algn="l" fontAlgn="base">
              <a:buClrTx/>
              <a:buFont typeface="+mj-lt"/>
              <a:buAutoNum type="arabicPeriod"/>
            </a:pPr>
            <a:r>
              <a:rPr lang="en-US" altLang="ja-JP" sz="1200" b="0" i="0">
                <a:solidFill>
                  <a:srgbClr val="000000"/>
                </a:solidFill>
                <a:effectLst/>
                <a:latin typeface="Yu Gothic UI" panose="020B0500000000000000" pitchFamily="50" charset="-128"/>
                <a:ea typeface="Yu Gothic UI" panose="020B0500000000000000" pitchFamily="50" charset="-128"/>
              </a:rPr>
              <a:t>Demo Day</a:t>
            </a:r>
            <a:r>
              <a:rPr lang="ja-JP" altLang="en-US" sz="1200" b="0" i="0">
                <a:solidFill>
                  <a:srgbClr val="000000"/>
                </a:solidFill>
                <a:effectLst/>
                <a:latin typeface="Yu Gothic UI" panose="020B0500000000000000" pitchFamily="50" charset="-128"/>
                <a:ea typeface="Yu Gothic UI" panose="020B0500000000000000" pitchFamily="50" charset="-128"/>
              </a:rPr>
              <a:t>の企画運営</a:t>
            </a:r>
          </a:p>
          <a:p>
            <a:endParaRPr lang="en-US" altLang="ja-JP" sz="1200" b="0"/>
          </a:p>
          <a:p>
            <a:r>
              <a:rPr lang="en-US" altLang="ja-JP" sz="1200" b="0"/>
              <a:t>(C) </a:t>
            </a:r>
            <a:r>
              <a:rPr lang="ja-JP" altLang="en-US" sz="1200" b="0"/>
              <a:t>成果</a:t>
            </a:r>
            <a:endParaRPr lang="en-US" altLang="ja-JP" sz="1200" b="0"/>
          </a:p>
          <a:p>
            <a:pPr marL="171450" indent="-171450">
              <a:buClr>
                <a:schemeClr val="tx1"/>
              </a:buClr>
              <a:buFont typeface="Arial" panose="020B0604020202020204" pitchFamily="34" charset="0"/>
              <a:buChar char="•"/>
            </a:pPr>
            <a:r>
              <a:rPr lang="ja-JP" altLang="en-US" sz="1200" b="0">
                <a:solidFill>
                  <a:srgbClr val="000000"/>
                </a:solidFill>
                <a:latin typeface="Yu Gothic UI" panose="020B0500000000000000" pitchFamily="50" charset="-128"/>
                <a:ea typeface="Yu Gothic UI" panose="020B0500000000000000" pitchFamily="50" charset="-128"/>
              </a:rPr>
              <a:t>地域課題を提示する地方自治体として、</a:t>
            </a:r>
            <a:r>
              <a:rPr lang="ja-JP" altLang="en-US" sz="1200" b="0" i="0">
                <a:solidFill>
                  <a:srgbClr val="000000"/>
                </a:solidFill>
                <a:effectLst/>
                <a:latin typeface="Yu Gothic UI" panose="020B0500000000000000" pitchFamily="50" charset="-128"/>
                <a:ea typeface="Yu Gothic UI" panose="020B0500000000000000" pitchFamily="50" charset="-128"/>
              </a:rPr>
              <a:t>茨城県つくば市、茨城県かすみがうら市、</a:t>
            </a:r>
            <a:br>
              <a:rPr lang="en-US" altLang="ja-JP" sz="1200" b="0" i="0">
                <a:solidFill>
                  <a:srgbClr val="000000"/>
                </a:solidFill>
                <a:effectLst/>
                <a:latin typeface="Yu Gothic UI" panose="020B0500000000000000" pitchFamily="50" charset="-128"/>
                <a:ea typeface="Yu Gothic UI" panose="020B0500000000000000" pitchFamily="50" charset="-128"/>
              </a:rPr>
            </a:br>
            <a:r>
              <a:rPr lang="ja-JP" altLang="en-US" sz="1200" b="0" i="0">
                <a:solidFill>
                  <a:srgbClr val="000000"/>
                </a:solidFill>
                <a:effectLst/>
                <a:latin typeface="Yu Gothic UI" panose="020B0500000000000000" pitchFamily="50" charset="-128"/>
                <a:ea typeface="Yu Gothic UI" panose="020B0500000000000000" pitchFamily="50" charset="-128"/>
              </a:rPr>
              <a:t>千葉県市原市という規模もポテンシャルも多様な魅力ある市町村が参加</a:t>
            </a:r>
            <a:endParaRPr lang="en-US" altLang="ja-JP" sz="1200" b="0" i="0">
              <a:solidFill>
                <a:srgbClr val="000000"/>
              </a:solidFill>
              <a:effectLst/>
              <a:latin typeface="Yu Gothic UI" panose="020B0500000000000000" pitchFamily="50" charset="-128"/>
              <a:ea typeface="Yu Gothic UI" panose="020B0500000000000000" pitchFamily="50" charset="-128"/>
            </a:endParaRPr>
          </a:p>
          <a:p>
            <a:pPr marL="171450" indent="-171450">
              <a:buClr>
                <a:schemeClr val="tx1"/>
              </a:buClr>
              <a:buFont typeface="Arial" panose="020B0604020202020204" pitchFamily="34" charset="0"/>
              <a:buChar char="•"/>
            </a:pPr>
            <a:r>
              <a:rPr lang="ja-JP" altLang="en-US" sz="1200" b="0" i="0">
                <a:solidFill>
                  <a:srgbClr val="000000"/>
                </a:solidFill>
                <a:effectLst/>
                <a:latin typeface="Yu Gothic UI" panose="020B0500000000000000" pitchFamily="50" charset="-128"/>
                <a:ea typeface="Yu Gothic UI" panose="020B0500000000000000" pitchFamily="50" charset="-128"/>
              </a:rPr>
              <a:t>官民共に質の高いマッチング・伴走支援に成功</a:t>
            </a:r>
            <a:br>
              <a:rPr lang="en-US" altLang="ja-JP" sz="1200" b="0">
                <a:solidFill>
                  <a:srgbClr val="000000"/>
                </a:solidFill>
                <a:latin typeface="Yu Gothic UI" panose="020B0500000000000000" pitchFamily="50" charset="-128"/>
                <a:ea typeface="Yu Gothic UI" panose="020B0500000000000000" pitchFamily="50" charset="-128"/>
              </a:rPr>
            </a:br>
            <a:r>
              <a:rPr lang="en-US" altLang="ja-JP" sz="1200" b="0" i="0">
                <a:solidFill>
                  <a:srgbClr val="000000"/>
                </a:solidFill>
                <a:effectLst/>
                <a:latin typeface="Yu Gothic UI" panose="020B0500000000000000" pitchFamily="50" charset="-128"/>
                <a:ea typeface="Yu Gothic UI" panose="020B0500000000000000" pitchFamily="50" charset="-128"/>
              </a:rPr>
              <a:t>※3</a:t>
            </a:r>
            <a:r>
              <a:rPr lang="ja-JP" altLang="en-US" sz="1200" b="0" i="0">
                <a:solidFill>
                  <a:srgbClr val="000000"/>
                </a:solidFill>
                <a:effectLst/>
                <a:latin typeface="Yu Gothic UI" panose="020B0500000000000000" pitchFamily="50" charset="-128"/>
                <a:ea typeface="Yu Gothic UI" panose="020B0500000000000000" pitchFamily="50" charset="-128"/>
              </a:rPr>
              <a:t>件中</a:t>
            </a:r>
            <a:r>
              <a:rPr lang="en-US" altLang="ja-JP" sz="1200" b="0" i="0">
                <a:solidFill>
                  <a:srgbClr val="000000"/>
                </a:solidFill>
                <a:effectLst/>
                <a:latin typeface="Yu Gothic UI" panose="020B0500000000000000" pitchFamily="50" charset="-128"/>
                <a:ea typeface="Yu Gothic UI" panose="020B0500000000000000" pitchFamily="50" charset="-128"/>
              </a:rPr>
              <a:t>1</a:t>
            </a:r>
            <a:r>
              <a:rPr lang="ja-JP" altLang="en-US" sz="1200" b="0" i="0">
                <a:solidFill>
                  <a:srgbClr val="000000"/>
                </a:solidFill>
                <a:effectLst/>
                <a:latin typeface="Yu Gothic UI" panose="020B0500000000000000" pitchFamily="50" charset="-128"/>
                <a:ea typeface="Yu Gothic UI" panose="020B0500000000000000" pitchFamily="50" charset="-128"/>
              </a:rPr>
              <a:t>件は翌年度からの連携事業が具体化し、自治体側で来期予算を確保・</a:t>
            </a:r>
            <a:br>
              <a:rPr lang="en-US" altLang="ja-JP" sz="1200" b="0" i="0">
                <a:solidFill>
                  <a:srgbClr val="000000"/>
                </a:solidFill>
                <a:effectLst/>
                <a:latin typeface="Yu Gothic UI" panose="020B0500000000000000" pitchFamily="50" charset="-128"/>
                <a:ea typeface="Yu Gothic UI" panose="020B0500000000000000" pitchFamily="50" charset="-128"/>
              </a:rPr>
            </a:br>
            <a:r>
              <a:rPr lang="ja-JP" altLang="en-US" sz="1200" b="0" i="0">
                <a:solidFill>
                  <a:srgbClr val="000000"/>
                </a:solidFill>
                <a:effectLst/>
                <a:latin typeface="Yu Gothic UI" panose="020B0500000000000000" pitchFamily="50" charset="-128"/>
                <a:ea typeface="Yu Gothic UI" panose="020B0500000000000000" pitchFamily="50" charset="-128"/>
              </a:rPr>
              <a:t>企業側で拠点設置を確約したほか、</a:t>
            </a:r>
            <a:r>
              <a:rPr lang="en-US" altLang="ja-JP" sz="1200" b="0" i="0">
                <a:solidFill>
                  <a:srgbClr val="000000"/>
                </a:solidFill>
                <a:effectLst/>
                <a:latin typeface="Yu Gothic UI" panose="020B0500000000000000" pitchFamily="50" charset="-128"/>
                <a:ea typeface="Yu Gothic UI" panose="020B0500000000000000" pitchFamily="50" charset="-128"/>
              </a:rPr>
              <a:t>1</a:t>
            </a:r>
            <a:r>
              <a:rPr lang="ja-JP" altLang="en-US" sz="1200" b="0" i="0">
                <a:solidFill>
                  <a:srgbClr val="000000"/>
                </a:solidFill>
                <a:effectLst/>
                <a:latin typeface="Yu Gothic UI" panose="020B0500000000000000" pitchFamily="50" charset="-128"/>
                <a:ea typeface="Yu Gothic UI" panose="020B0500000000000000" pitchFamily="50" charset="-128"/>
              </a:rPr>
              <a:t>件で同様の動き・自治体側で庁内調整中</a:t>
            </a:r>
          </a:p>
          <a:p>
            <a:endParaRPr lang="ja-JP" altLang="en-US" sz="1200" b="0"/>
          </a:p>
        </p:txBody>
      </p:sp>
      <p:sp>
        <p:nvSpPr>
          <p:cNvPr id="7" name="コンテンツ プレースホルダー 7">
            <a:extLst>
              <a:ext uri="{FF2B5EF4-FFF2-40B4-BE49-F238E27FC236}">
                <a16:creationId xmlns:a16="http://schemas.microsoft.com/office/drawing/2014/main" id="{7CD0E8C4-9077-40EC-5E37-8065933D00C1}"/>
              </a:ext>
            </a:extLst>
          </p:cNvPr>
          <p:cNvSpPr txBox="1">
            <a:spLocks/>
          </p:cNvSpPr>
          <p:nvPr/>
        </p:nvSpPr>
        <p:spPr>
          <a:xfrm>
            <a:off x="5867027" y="2783470"/>
            <a:ext cx="3590517"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sz="1200" b="0"/>
              <a:t>参考：採択企業</a:t>
            </a:r>
          </a:p>
        </p:txBody>
      </p:sp>
      <p:sp>
        <p:nvSpPr>
          <p:cNvPr id="18" name="コンテンツ プレースホルダー 7">
            <a:extLst>
              <a:ext uri="{FF2B5EF4-FFF2-40B4-BE49-F238E27FC236}">
                <a16:creationId xmlns:a16="http://schemas.microsoft.com/office/drawing/2014/main" id="{74657B8D-7AB1-EBBF-2D31-DDCAFCF3760C}"/>
              </a:ext>
            </a:extLst>
          </p:cNvPr>
          <p:cNvSpPr txBox="1">
            <a:spLocks/>
          </p:cNvSpPr>
          <p:nvPr/>
        </p:nvSpPr>
        <p:spPr>
          <a:xfrm>
            <a:off x="5867028" y="3088596"/>
            <a:ext cx="3567082" cy="1413523"/>
          </a:xfrm>
          <a:prstGeom prst="rect">
            <a:avLst/>
          </a:prstGeom>
          <a:solidFill>
            <a:schemeClr val="accent5"/>
          </a:solidFill>
        </p:spPr>
        <p:txBody>
          <a:bodyPr anchor="ct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en-US" altLang="ja-JP" sz="1000"/>
              <a:t>dot button company</a:t>
            </a:r>
            <a:r>
              <a:rPr lang="ja-JP" altLang="en-US" sz="1000"/>
              <a:t>株式会社</a:t>
            </a:r>
          </a:p>
          <a:p>
            <a:r>
              <a:rPr lang="ja-JP" altLang="en-US" sz="1000" b="0"/>
              <a:t>中屋祐輔氏を代表に「体験を開発するクリエイティブ・スタジオ」として活動。ヒト・モノ・コトをつなげ、今までにありそうでなかった体験やものを生み出し続けている。これまでの取り組みとして、北海道の”挑戦者”と”応援者”をつなぐ「ほっとけないどうプロジェクト」。社会や地域、ビジネスの課題を出発点に、さまざまな“世田谷発のアイデア”をカタチにしていくプラットフォーム「</a:t>
            </a:r>
            <a:r>
              <a:rPr lang="en-US" altLang="ja-JP" sz="1000" b="0"/>
              <a:t>SETAGAYA PORT</a:t>
            </a:r>
            <a:r>
              <a:rPr lang="ja-JP" altLang="en-US" sz="1000" b="0"/>
              <a:t>」などがある。</a:t>
            </a:r>
          </a:p>
        </p:txBody>
      </p:sp>
      <p:sp>
        <p:nvSpPr>
          <p:cNvPr id="19" name="コンテンツ プレースホルダー 7">
            <a:extLst>
              <a:ext uri="{FF2B5EF4-FFF2-40B4-BE49-F238E27FC236}">
                <a16:creationId xmlns:a16="http://schemas.microsoft.com/office/drawing/2014/main" id="{7F55F0BD-A157-9B05-8688-A47D06423EB6}"/>
              </a:ext>
            </a:extLst>
          </p:cNvPr>
          <p:cNvSpPr txBox="1">
            <a:spLocks/>
          </p:cNvSpPr>
          <p:nvPr/>
        </p:nvSpPr>
        <p:spPr>
          <a:xfrm>
            <a:off x="5867027" y="4643832"/>
            <a:ext cx="3567082" cy="1505672"/>
          </a:xfrm>
          <a:prstGeom prst="rect">
            <a:avLst/>
          </a:prstGeom>
          <a:solidFill>
            <a:schemeClr val="accent5"/>
          </a:solidFill>
        </p:spPr>
        <p:txBody>
          <a:bodyPr anchor="ct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sz="1000"/>
              <a:t>株式会社</a:t>
            </a:r>
            <a:r>
              <a:rPr lang="en-US" altLang="ja-JP" sz="1000"/>
              <a:t>CASE</a:t>
            </a:r>
            <a:endParaRPr lang="ja-JP" altLang="en-US" sz="1000"/>
          </a:p>
          <a:p>
            <a:r>
              <a:rPr lang="ja-JP" altLang="en-US" sz="1000" b="0"/>
              <a:t>総務省地域力創造アドバイザーである代表の近藤威志氏を中心に「地域で自走する事業づくり」に取り組む。何よりも大切にするのは、世代を越えた文化を越えた人と人との関わり合いにより人々が活き活きと生きていく暮らしを実現すること。全国のお困りの空き家を引き受け、地域全体を</a:t>
            </a:r>
            <a:r>
              <a:rPr lang="en-US" altLang="ja-JP" sz="1000" b="0"/>
              <a:t>100LDK</a:t>
            </a:r>
            <a:r>
              <a:rPr lang="ja-JP" altLang="en-US" sz="1000" b="0"/>
              <a:t>のように見立てながら地域で暮らすという、地域コミュニティの再構築を目指す。</a:t>
            </a:r>
            <a:r>
              <a:rPr lang="en-US" altLang="ja-JP" sz="1000" b="0"/>
              <a:t>2023</a:t>
            </a:r>
            <a:r>
              <a:rPr lang="ja-JP" altLang="en-US" sz="1000" b="0"/>
              <a:t>年新たに地域課題解決型ソーシャルベンチャーを設立。</a:t>
            </a:r>
          </a:p>
        </p:txBody>
      </p:sp>
      <p:sp>
        <p:nvSpPr>
          <p:cNvPr id="10" name="スライド番号プレースホルダー 9">
            <a:extLst>
              <a:ext uri="{FF2B5EF4-FFF2-40B4-BE49-F238E27FC236}">
                <a16:creationId xmlns:a16="http://schemas.microsoft.com/office/drawing/2014/main" id="{E3E42B2A-42F1-4C3E-86E1-EB8837B49670}"/>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10</a:t>
            </a:fld>
            <a:endParaRPr kumimoji="1" lang="ja-JP" altLang="en-US"/>
          </a:p>
        </p:txBody>
      </p:sp>
      <p:sp>
        <p:nvSpPr>
          <p:cNvPr id="12" name="コンテンツ プレースホルダー 1">
            <a:extLst>
              <a:ext uri="{FF2B5EF4-FFF2-40B4-BE49-F238E27FC236}">
                <a16:creationId xmlns:a16="http://schemas.microsoft.com/office/drawing/2014/main" id="{095BF51C-1918-2854-B853-6676F765FED3}"/>
              </a:ext>
            </a:extLst>
          </p:cNvPr>
          <p:cNvSpPr txBox="1">
            <a:spLocks/>
          </p:cNvSpPr>
          <p:nvPr/>
        </p:nvSpPr>
        <p:spPr>
          <a:xfrm>
            <a:off x="145792" y="217580"/>
            <a:ext cx="9507538" cy="468313"/>
          </a:xfrm>
          <a:prstGeom prst="rect">
            <a:avLst/>
          </a:prstGeom>
        </p:spPr>
        <p:txBody>
          <a:bodyPr/>
          <a:lstStyle>
            <a:lvl1pPr marL="371461" indent="-371461" algn="l" defTabSz="495283" rtl="0" eaLnBrk="1" latinLnBrk="0" hangingPunct="1">
              <a:spcBef>
                <a:spcPct val="20000"/>
              </a:spcBef>
              <a:buClr>
                <a:schemeClr val="accent4"/>
              </a:buClr>
              <a:buFont typeface="Wingdings" pitchFamily="2" charset="2"/>
              <a:buChar char="l"/>
              <a:defRPr kumimoji="1" sz="2167"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804833" indent="-309551" algn="l" defTabSz="495283" rtl="0" eaLnBrk="1" latinLnBrk="0" hangingPunct="1">
              <a:spcBef>
                <a:spcPct val="20000"/>
              </a:spcBef>
              <a:buFont typeface="Arial"/>
              <a:buChar char="–"/>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marL="0" indent="0">
              <a:buFont typeface="Wingdings" pitchFamily="2" charset="2"/>
              <a:buNone/>
            </a:pPr>
            <a:r>
              <a:rPr lang="ja-JP" altLang="en-US" sz="2400" b="1">
                <a:latin typeface="Yu Gothic UI" panose="020B0500000000000000" pitchFamily="34" charset="-128"/>
                <a:ea typeface="Yu Gothic UI" panose="020B0500000000000000" pitchFamily="34" charset="-128"/>
              </a:rPr>
              <a:t>地域・企業共生型ビジネス導入・創業促進事業について</a:t>
            </a:r>
          </a:p>
        </p:txBody>
      </p:sp>
      <p:sp>
        <p:nvSpPr>
          <p:cNvPr id="16" name="テキスト ボックス 15">
            <a:extLst>
              <a:ext uri="{FF2B5EF4-FFF2-40B4-BE49-F238E27FC236}">
                <a16:creationId xmlns:a16="http://schemas.microsoft.com/office/drawing/2014/main" id="{3A657840-590F-63E4-AF60-FD88E379F878}"/>
              </a:ext>
            </a:extLst>
          </p:cNvPr>
          <p:cNvSpPr txBox="1"/>
          <p:nvPr/>
        </p:nvSpPr>
        <p:spPr>
          <a:xfrm>
            <a:off x="348369" y="1986930"/>
            <a:ext cx="1009797" cy="272126"/>
          </a:xfrm>
          <a:prstGeom prst="rect">
            <a:avLst/>
          </a:prstGeom>
          <a:solidFill>
            <a:schemeClr val="tx2"/>
          </a:solidFill>
          <a:ln>
            <a:noFill/>
          </a:ln>
        </p:spPr>
        <p:txBody>
          <a:bodyPr wrap="none" anchor="ctr">
            <a:noAutofit/>
          </a:bodyPr>
          <a:lstStyle/>
          <a:p>
            <a:r>
              <a:rPr lang="en-US" altLang="ja-JP" sz="1200" b="1">
                <a:solidFill>
                  <a:schemeClr val="bg1"/>
                </a:solidFill>
                <a:latin typeface="游ゴシック" panose="020B0400000000000000" pitchFamily="50" charset="-128"/>
                <a:ea typeface="游ゴシック" panose="020B0400000000000000" pitchFamily="50" charset="-128"/>
              </a:rPr>
              <a:t>(A)</a:t>
            </a:r>
            <a:r>
              <a:rPr lang="ja-JP" altLang="en-US" sz="1200" b="1">
                <a:solidFill>
                  <a:schemeClr val="bg1"/>
                </a:solidFill>
                <a:latin typeface="游ゴシック" panose="020B0400000000000000" pitchFamily="50" charset="-128"/>
                <a:ea typeface="游ゴシック" panose="020B0400000000000000" pitchFamily="50" charset="-128"/>
              </a:rPr>
              <a:t>目的</a:t>
            </a:r>
            <a:endParaRPr lang="en-US" altLang="ja-JP" sz="1200" b="1">
              <a:solidFill>
                <a:schemeClr val="bg1"/>
              </a:solidFill>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4F8F39BB-CABB-D7AA-6C02-2094E3A04008}"/>
              </a:ext>
            </a:extLst>
          </p:cNvPr>
          <p:cNvSpPr txBox="1"/>
          <p:nvPr/>
        </p:nvSpPr>
        <p:spPr>
          <a:xfrm>
            <a:off x="348369" y="2974356"/>
            <a:ext cx="1009797" cy="285789"/>
          </a:xfrm>
          <a:prstGeom prst="rect">
            <a:avLst/>
          </a:prstGeom>
          <a:solidFill>
            <a:schemeClr val="tx2"/>
          </a:solidFill>
          <a:ln>
            <a:noFill/>
          </a:ln>
        </p:spPr>
        <p:txBody>
          <a:bodyPr wrap="none" anchor="ctr">
            <a:noAutofit/>
          </a:bodyPr>
          <a:lstStyle/>
          <a:p>
            <a:pPr algn="ctr"/>
            <a:r>
              <a:rPr lang="en-US" altLang="ja-JP" sz="1200" b="1">
                <a:solidFill>
                  <a:schemeClr val="bg1"/>
                </a:solidFill>
                <a:latin typeface="游ゴシック" panose="020B0400000000000000" pitchFamily="50" charset="-128"/>
                <a:ea typeface="游ゴシック" panose="020B0400000000000000" pitchFamily="50" charset="-128"/>
              </a:rPr>
              <a:t>(B)</a:t>
            </a:r>
            <a:r>
              <a:rPr lang="ja-JP" altLang="en-US" sz="1200" b="1">
                <a:solidFill>
                  <a:schemeClr val="bg1"/>
                </a:solidFill>
                <a:latin typeface="游ゴシック" panose="020B0400000000000000" pitchFamily="50" charset="-128"/>
                <a:ea typeface="游ゴシック" panose="020B0400000000000000" pitchFamily="50" charset="-128"/>
              </a:rPr>
              <a:t>実施事項</a:t>
            </a:r>
            <a:endParaRPr lang="en-US" altLang="ja-JP" sz="1200" b="1">
              <a:solidFill>
                <a:schemeClr val="bg1"/>
              </a:solidFill>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0EA9A990-ACD2-C0A9-A030-CA519DEC7AE9}"/>
              </a:ext>
            </a:extLst>
          </p:cNvPr>
          <p:cNvSpPr txBox="1"/>
          <p:nvPr/>
        </p:nvSpPr>
        <p:spPr>
          <a:xfrm>
            <a:off x="348371" y="4745296"/>
            <a:ext cx="1009796" cy="285789"/>
          </a:xfrm>
          <a:prstGeom prst="rect">
            <a:avLst/>
          </a:prstGeom>
          <a:solidFill>
            <a:schemeClr val="tx2"/>
          </a:solidFill>
          <a:ln>
            <a:noFill/>
          </a:ln>
        </p:spPr>
        <p:txBody>
          <a:bodyPr wrap="none" anchor="ctr">
            <a:noAutofit/>
          </a:bodyPr>
          <a:lstStyle/>
          <a:p>
            <a:r>
              <a:rPr lang="en-US" altLang="ja-JP" sz="1200" b="1">
                <a:solidFill>
                  <a:schemeClr val="bg1"/>
                </a:solidFill>
                <a:latin typeface="游ゴシック" panose="020B0400000000000000" pitchFamily="50" charset="-128"/>
                <a:ea typeface="游ゴシック" panose="020B0400000000000000" pitchFamily="50" charset="-128"/>
              </a:rPr>
              <a:t>(C)</a:t>
            </a:r>
            <a:r>
              <a:rPr lang="ja-JP" altLang="en-US" sz="1200" b="1">
                <a:solidFill>
                  <a:schemeClr val="bg1"/>
                </a:solidFill>
                <a:latin typeface="游ゴシック" panose="020B0400000000000000" pitchFamily="50" charset="-128"/>
                <a:ea typeface="游ゴシック" panose="020B0400000000000000" pitchFamily="50" charset="-128"/>
              </a:rPr>
              <a:t>成果</a:t>
            </a:r>
            <a:endParaRPr lang="en-US" altLang="ja-JP" sz="1200" b="1">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48151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3" name="スライド番号プレースホルダー 5">
            <a:extLst>
              <a:ext uri="{FF2B5EF4-FFF2-40B4-BE49-F238E27FC236}">
                <a16:creationId xmlns:a16="http://schemas.microsoft.com/office/drawing/2014/main" id="{469C971F-8885-491A-A19E-FE1331F00E4A}"/>
              </a:ext>
            </a:extLst>
          </p:cNvPr>
          <p:cNvSpPr txBox="1">
            <a:spLocks/>
          </p:cNvSpPr>
          <p:nvPr/>
        </p:nvSpPr>
        <p:spPr>
          <a:xfrm>
            <a:off x="9290910" y="6472436"/>
            <a:ext cx="854791" cy="365125"/>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endParaRPr lang="ja-JP" altLang="en-US" sz="1400"/>
          </a:p>
        </p:txBody>
      </p:sp>
      <p:graphicFrame>
        <p:nvGraphicFramePr>
          <p:cNvPr id="3" name="表 2">
            <a:extLst>
              <a:ext uri="{FF2B5EF4-FFF2-40B4-BE49-F238E27FC236}">
                <a16:creationId xmlns:a16="http://schemas.microsoft.com/office/drawing/2014/main" id="{F207AA56-D2B9-9EFB-2028-2FED1DD5FCA4}"/>
              </a:ext>
            </a:extLst>
          </p:cNvPr>
          <p:cNvGraphicFramePr>
            <a:graphicFrameLocks noGrp="1"/>
          </p:cNvGraphicFramePr>
          <p:nvPr>
            <p:extLst>
              <p:ext uri="{D42A27DB-BD31-4B8C-83A1-F6EECF244321}">
                <p14:modId xmlns:p14="http://schemas.microsoft.com/office/powerpoint/2010/main" val="2258797007"/>
              </p:ext>
            </p:extLst>
          </p:nvPr>
        </p:nvGraphicFramePr>
        <p:xfrm>
          <a:off x="318654" y="930203"/>
          <a:ext cx="9268691" cy="5437129"/>
        </p:xfrm>
        <a:graphic>
          <a:graphicData uri="http://schemas.openxmlformats.org/drawingml/2006/table">
            <a:tbl>
              <a:tblPr/>
              <a:tblGrid>
                <a:gridCol w="891966">
                  <a:extLst>
                    <a:ext uri="{9D8B030D-6E8A-4147-A177-3AD203B41FA5}">
                      <a16:colId xmlns:a16="http://schemas.microsoft.com/office/drawing/2014/main" val="1825720359"/>
                    </a:ext>
                  </a:extLst>
                </a:gridCol>
                <a:gridCol w="2520773">
                  <a:extLst>
                    <a:ext uri="{9D8B030D-6E8A-4147-A177-3AD203B41FA5}">
                      <a16:colId xmlns:a16="http://schemas.microsoft.com/office/drawing/2014/main" val="3904227857"/>
                    </a:ext>
                  </a:extLst>
                </a:gridCol>
                <a:gridCol w="2404430">
                  <a:extLst>
                    <a:ext uri="{9D8B030D-6E8A-4147-A177-3AD203B41FA5}">
                      <a16:colId xmlns:a16="http://schemas.microsoft.com/office/drawing/2014/main" val="160580920"/>
                    </a:ext>
                  </a:extLst>
                </a:gridCol>
                <a:gridCol w="1279778">
                  <a:extLst>
                    <a:ext uri="{9D8B030D-6E8A-4147-A177-3AD203B41FA5}">
                      <a16:colId xmlns:a16="http://schemas.microsoft.com/office/drawing/2014/main" val="592248983"/>
                    </a:ext>
                  </a:extLst>
                </a:gridCol>
                <a:gridCol w="2171744">
                  <a:extLst>
                    <a:ext uri="{9D8B030D-6E8A-4147-A177-3AD203B41FA5}">
                      <a16:colId xmlns:a16="http://schemas.microsoft.com/office/drawing/2014/main" val="4164395642"/>
                    </a:ext>
                  </a:extLst>
                </a:gridCol>
              </a:tblGrid>
              <a:tr h="501778">
                <a:tc>
                  <a:txBody>
                    <a:bodyPr/>
                    <a:lstStyle/>
                    <a:p>
                      <a:pPr algn="ctr" rtl="0" fontAlgn="ctr">
                        <a:spcBef>
                          <a:spcPts val="0"/>
                        </a:spcBef>
                        <a:spcAft>
                          <a:spcPts val="0"/>
                        </a:spcAft>
                      </a:pP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契約年月</a:t>
                      </a:r>
                      <a:endParaRPr lang="ja-JP" altLang="en-US" sz="1800">
                        <a:effectLst/>
                        <a:latin typeface="Yu Gothic UI" panose="020B0500000000000000" pitchFamily="34" charset="-128"/>
                        <a:ea typeface="Yu Gothic UI" panose="020B0500000000000000" pitchFamily="34" charset="-128"/>
                      </a:endParaRPr>
                    </a:p>
                  </a:txBody>
                  <a:tcPr marL="82497" marR="82497" marT="82497" marB="82497"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tc>
                  <a:txBody>
                    <a:bodyPr/>
                    <a:lstStyle/>
                    <a:p>
                      <a:pPr algn="ctr" rtl="0" fontAlgn="ctr">
                        <a:spcBef>
                          <a:spcPts val="0"/>
                        </a:spcBef>
                        <a:spcAft>
                          <a:spcPts val="0"/>
                        </a:spcAft>
                      </a:pP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案件名</a:t>
                      </a:r>
                      <a:endParaRPr lang="ja-JP" altLang="en-US" sz="1800">
                        <a:effectLst/>
                        <a:latin typeface="Yu Gothic UI" panose="020B0500000000000000" pitchFamily="34" charset="-128"/>
                        <a:ea typeface="Yu Gothic UI" panose="020B0500000000000000" pitchFamily="34" charset="-128"/>
                      </a:endParaRPr>
                    </a:p>
                  </a:txBody>
                  <a:tcPr marL="82497" marR="82497" marT="82497" marB="82497"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a:effectLst/>
                          <a:latin typeface="Yu Gothic UI" panose="020B0500000000000000" pitchFamily="34" charset="-128"/>
                          <a:ea typeface="Yu Gothic UI" panose="020B0500000000000000" pitchFamily="34" charset="-128"/>
                        </a:rPr>
                        <a:t> </a:t>
                      </a: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内容</a:t>
                      </a:r>
                      <a:endParaRPr lang="ja-JP" altLang="en-US" sz="1000">
                        <a:effectLst/>
                        <a:latin typeface="Yu Gothic UI" panose="020B0500000000000000" pitchFamily="34" charset="-128"/>
                        <a:ea typeface="Yu Gothic UI" panose="020B0500000000000000" pitchFamily="34" charset="-128"/>
                      </a:endParaRPr>
                    </a:p>
                  </a:txBody>
                  <a:tcPr marL="82497" marR="82497" marT="82497" marB="82497"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tc>
                  <a:txBody>
                    <a:bodyPr/>
                    <a:lstStyle/>
                    <a:p>
                      <a:pPr algn="ctr" rtl="0" fontAlgn="ctr">
                        <a:spcBef>
                          <a:spcPts val="0"/>
                        </a:spcBef>
                        <a:spcAft>
                          <a:spcPts val="0"/>
                        </a:spcAft>
                      </a:pP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発注者</a:t>
                      </a:r>
                      <a:endParaRPr lang="ja-JP" altLang="en-US" sz="1800">
                        <a:effectLst/>
                        <a:latin typeface="Yu Gothic UI" panose="020B0500000000000000" pitchFamily="34" charset="-128"/>
                        <a:ea typeface="Yu Gothic UI" panose="020B0500000000000000" pitchFamily="34" charset="-128"/>
                      </a:endParaRPr>
                    </a:p>
                  </a:txBody>
                  <a:tcPr marL="82497" marR="82497" marT="82497" marB="82497"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tc>
                  <a:txBody>
                    <a:bodyPr/>
                    <a:lstStyle/>
                    <a:p>
                      <a:pPr algn="ctr" rtl="0" fontAlgn="ctr">
                        <a:spcBef>
                          <a:spcPts val="0"/>
                        </a:spcBef>
                        <a:spcAft>
                          <a:spcPts val="0"/>
                        </a:spcAft>
                      </a:pP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契約形態</a:t>
                      </a:r>
                      <a:endParaRPr lang="ja-JP" altLang="en-US" sz="1800">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extLst>
                  <a:ext uri="{0D108BD9-81ED-4DB2-BD59-A6C34878D82A}">
                    <a16:rowId xmlns:a16="http://schemas.microsoft.com/office/drawing/2014/main" val="3228393501"/>
                  </a:ext>
                </a:extLst>
              </a:tr>
              <a:tr h="486008">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2014</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6</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小規模事業者等人材・支援人材育成事業</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サービス事業者の出向人材育成、地域での武者修行</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経済産業省</a:t>
                      </a:r>
                      <a:endPar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endParaRPr>
                    </a:p>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サービス政策課</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日本生産性本部からの外注</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2287159113"/>
                  </a:ext>
                </a:extLst>
              </a:tr>
              <a:tr h="556884">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2016</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11</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産学連携サービス経営人材育成事業</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大学でのサービス経営人材向けプログラムの横断連携、評価の検討</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経済産業省</a:t>
                      </a:r>
                      <a:endPar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endParaRPr>
                    </a:p>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サービス政策課</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日本生産性本部からの外注</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4266651463"/>
                  </a:ext>
                </a:extLst>
              </a:tr>
              <a:tr h="602225">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2018</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6</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グローバル・ベンチャー・エコシステム連携加速化事業費補助金 </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スタートアップファクトリー構築事業</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ものづくり系ベンチャーと工場現場との連携支援</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経済産業省</a:t>
                      </a:r>
                      <a:endPar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endParaRPr>
                    </a:p>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情報経済課</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株式会社リンカーズからの外注</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1337545521"/>
                  </a:ext>
                </a:extLst>
              </a:tr>
              <a:tr h="602225">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2018</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10</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内閣府オープンイノベーションチャレンジ</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自治体向けオープンイノベーションチャレンジの企画設計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内閣府　政策統括官 </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科学技術・イノベーション担当</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 </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付</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日本総合研究所からの再委託</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4069919055"/>
                  </a:ext>
                </a:extLst>
              </a:tr>
              <a:tr h="602225">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2019</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4</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経営デザインシートリデザインコンペディション</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内閣府経営デザインシートのリデザイン学生コンペの推進</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内閣府</a:t>
                      </a:r>
                      <a:endPar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endParaRPr>
                    </a:p>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知的財産戦略</a:t>
                      </a:r>
                      <a:endPar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endParaRPr>
                    </a:p>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推進事務局</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再委託ではなく、株式会社ビビビットとの業務委託契約の中で実施。</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1200439709"/>
                  </a:ext>
                </a:extLst>
              </a:tr>
              <a:tr h="486008">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2019</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10</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中小企業知的財産活動支援事業</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地域中小企業知的財産支 援力強化事業</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医療機関における現場改善と知財プラットフォームの推進</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経済産業省　</a:t>
                      </a:r>
                      <a:endPar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endParaRPr>
                    </a:p>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近畿経済産業局</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en"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NPO</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法人まもるをまもるからの外注</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3719057043"/>
                  </a:ext>
                </a:extLst>
              </a:tr>
              <a:tr h="486008">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2020</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7</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大企業人材等新規事業創造支援事業（大企業等コミュニティ開拓業務）</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官民共創による大企業のイノベーション支援</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経済産業省　</a:t>
                      </a:r>
                      <a:endPar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endParaRPr>
                    </a:p>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産業創造課</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en"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PwC</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からの再委託</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2939414767"/>
                  </a:ext>
                </a:extLst>
              </a:tr>
              <a:tr h="556884">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2020</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8</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研究支援サービス・パートナーシップ認定制度のイベントにおける支援業務</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研究支援サービスを行う事業者と、大学や研究機関との橋渡しイベント実施</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文部科学省　</a:t>
                      </a:r>
                      <a:endPar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endParaRPr>
                    </a:p>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企画評価課</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文部科学省との契約（少額随契）</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252947355"/>
                  </a:ext>
                </a:extLst>
              </a:tr>
              <a:tr h="556884">
                <a:tc>
                  <a:txBody>
                    <a:bodyPr/>
                    <a:lstStyle/>
                    <a:p>
                      <a:pPr rtl="0" fontAlgn="ctr">
                        <a:spcBef>
                          <a:spcPts val="0"/>
                        </a:spcBef>
                        <a:spcAft>
                          <a:spcPts val="0"/>
                        </a:spcAft>
                      </a:pPr>
                      <a:r>
                        <a:rPr lang="en-US" altLang="ja-JP" sz="1000" b="0" i="0" u="none" strike="noStrike" dirty="0">
                          <a:solidFill>
                            <a:schemeClr val="tx1">
                              <a:lumMod val="75000"/>
                              <a:lumOff val="25000"/>
                            </a:schemeClr>
                          </a:solidFill>
                          <a:effectLst/>
                          <a:latin typeface="Yu Gothic UI" panose="020B0500000000000000" pitchFamily="34" charset="-128"/>
                          <a:ea typeface="Yu Gothic UI" panose="020B0500000000000000" pitchFamily="34" charset="-128"/>
                        </a:rPr>
                        <a:t>2020</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dirty="0">
                          <a:solidFill>
                            <a:schemeClr val="tx1">
                              <a:lumMod val="75000"/>
                              <a:lumOff val="25000"/>
                            </a:schemeClr>
                          </a:solidFill>
                          <a:effectLst/>
                          <a:latin typeface="Yu Gothic UI" panose="020B0500000000000000" pitchFamily="34" charset="-128"/>
                          <a:ea typeface="Yu Gothic UI" panose="020B0500000000000000" pitchFamily="34" charset="-128"/>
                        </a:rPr>
                        <a:t>7</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令和</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年度オープンイノベーションの推進に関する調査</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内閣府オープンイノベーションチャレンジの企画・実施、日本オープンイノベーション大賞の有識者委員会運営等</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内閣府</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科学技術・イノベーション担当</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デロイトトーマツファイナンシャルアドバイザリー合同会社からの外注</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4749" marR="2474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840355081"/>
                  </a:ext>
                </a:extLst>
              </a:tr>
            </a:tbl>
          </a:graphicData>
        </a:graphic>
      </p:graphicFrame>
      <p:sp>
        <p:nvSpPr>
          <p:cNvPr id="5" name="コンテンツ プレースホルダー 1">
            <a:extLst>
              <a:ext uri="{FF2B5EF4-FFF2-40B4-BE49-F238E27FC236}">
                <a16:creationId xmlns:a16="http://schemas.microsoft.com/office/drawing/2014/main" id="{E231FD3C-B464-94FC-FA9B-509213542578}"/>
              </a:ext>
            </a:extLst>
          </p:cNvPr>
          <p:cNvSpPr txBox="1">
            <a:spLocks/>
          </p:cNvSpPr>
          <p:nvPr/>
        </p:nvSpPr>
        <p:spPr>
          <a:xfrm>
            <a:off x="199250" y="151294"/>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a:t>行政案件の実績</a:t>
            </a:r>
          </a:p>
        </p:txBody>
      </p:sp>
      <p:sp>
        <p:nvSpPr>
          <p:cNvPr id="7" name="フッター プレースホルダー 6">
            <a:extLst>
              <a:ext uri="{FF2B5EF4-FFF2-40B4-BE49-F238E27FC236}">
                <a16:creationId xmlns:a16="http://schemas.microsoft.com/office/drawing/2014/main" id="{16CD2861-5966-E4D5-BD07-E017634A8B4B}"/>
              </a:ext>
            </a:extLst>
          </p:cNvPr>
          <p:cNvSpPr>
            <a:spLocks noGrp="1"/>
          </p:cNvSpPr>
          <p:nvPr>
            <p:ph type="ftr" sz="quarter" idx="12"/>
          </p:nvPr>
        </p:nvSpPr>
        <p:spPr/>
        <p:txBody>
          <a:bodyPr/>
          <a:lstStyle/>
          <a:p>
            <a:r>
              <a:rPr lang="en-GB" altLang="en-GB"/>
              <a:t>Copyright © 2023 Publink inc.</a:t>
            </a:r>
          </a:p>
        </p:txBody>
      </p:sp>
      <p:sp>
        <p:nvSpPr>
          <p:cNvPr id="8" name="スライド番号プレースホルダー 7">
            <a:extLst>
              <a:ext uri="{FF2B5EF4-FFF2-40B4-BE49-F238E27FC236}">
                <a16:creationId xmlns:a16="http://schemas.microsoft.com/office/drawing/2014/main" id="{DCF61BA7-EAC9-A163-9204-B60B15CD7762}"/>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11</a:t>
            </a:fld>
            <a:endParaRPr kumimoji="1" lang="ja-JP" altLang="en-US"/>
          </a:p>
        </p:txBody>
      </p:sp>
    </p:spTree>
    <p:extLst>
      <p:ext uri="{BB962C8B-B14F-4D97-AF65-F5344CB8AC3E}">
        <p14:creationId xmlns:p14="http://schemas.microsoft.com/office/powerpoint/2010/main" val="3181015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3" name="スライド番号プレースホルダー 5">
            <a:extLst>
              <a:ext uri="{FF2B5EF4-FFF2-40B4-BE49-F238E27FC236}">
                <a16:creationId xmlns:a16="http://schemas.microsoft.com/office/drawing/2014/main" id="{469C971F-8885-491A-A19E-FE1331F00E4A}"/>
              </a:ext>
            </a:extLst>
          </p:cNvPr>
          <p:cNvSpPr txBox="1">
            <a:spLocks/>
          </p:cNvSpPr>
          <p:nvPr/>
        </p:nvSpPr>
        <p:spPr>
          <a:xfrm>
            <a:off x="9290910" y="6472436"/>
            <a:ext cx="854791" cy="365125"/>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endParaRPr lang="ja-JP" altLang="en-US" sz="1400"/>
          </a:p>
        </p:txBody>
      </p:sp>
      <p:graphicFrame>
        <p:nvGraphicFramePr>
          <p:cNvPr id="2" name="表 1">
            <a:extLst>
              <a:ext uri="{FF2B5EF4-FFF2-40B4-BE49-F238E27FC236}">
                <a16:creationId xmlns:a16="http://schemas.microsoft.com/office/drawing/2014/main" id="{D78887AF-FB30-552C-50FC-142FA74D4916}"/>
              </a:ext>
            </a:extLst>
          </p:cNvPr>
          <p:cNvGraphicFramePr>
            <a:graphicFrameLocks noGrp="1" noChangeAspect="1"/>
          </p:cNvGraphicFramePr>
          <p:nvPr>
            <p:extLst>
              <p:ext uri="{D42A27DB-BD31-4B8C-83A1-F6EECF244321}">
                <p14:modId xmlns:p14="http://schemas.microsoft.com/office/powerpoint/2010/main" val="2135640637"/>
              </p:ext>
            </p:extLst>
          </p:nvPr>
        </p:nvGraphicFramePr>
        <p:xfrm>
          <a:off x="323385" y="1095034"/>
          <a:ext cx="9277815" cy="5219716"/>
        </p:xfrm>
        <a:graphic>
          <a:graphicData uri="http://schemas.openxmlformats.org/drawingml/2006/table">
            <a:tbl>
              <a:tblPr/>
              <a:tblGrid>
                <a:gridCol w="892844">
                  <a:extLst>
                    <a:ext uri="{9D8B030D-6E8A-4147-A177-3AD203B41FA5}">
                      <a16:colId xmlns:a16="http://schemas.microsoft.com/office/drawing/2014/main" val="1825720359"/>
                    </a:ext>
                  </a:extLst>
                </a:gridCol>
                <a:gridCol w="2523254">
                  <a:extLst>
                    <a:ext uri="{9D8B030D-6E8A-4147-A177-3AD203B41FA5}">
                      <a16:colId xmlns:a16="http://schemas.microsoft.com/office/drawing/2014/main" val="3904227857"/>
                    </a:ext>
                  </a:extLst>
                </a:gridCol>
                <a:gridCol w="2406797">
                  <a:extLst>
                    <a:ext uri="{9D8B030D-6E8A-4147-A177-3AD203B41FA5}">
                      <a16:colId xmlns:a16="http://schemas.microsoft.com/office/drawing/2014/main" val="160580920"/>
                    </a:ext>
                  </a:extLst>
                </a:gridCol>
                <a:gridCol w="1281037">
                  <a:extLst>
                    <a:ext uri="{9D8B030D-6E8A-4147-A177-3AD203B41FA5}">
                      <a16:colId xmlns:a16="http://schemas.microsoft.com/office/drawing/2014/main" val="592248983"/>
                    </a:ext>
                  </a:extLst>
                </a:gridCol>
                <a:gridCol w="2173883">
                  <a:extLst>
                    <a:ext uri="{9D8B030D-6E8A-4147-A177-3AD203B41FA5}">
                      <a16:colId xmlns:a16="http://schemas.microsoft.com/office/drawing/2014/main" val="4164395642"/>
                    </a:ext>
                  </a:extLst>
                </a:gridCol>
              </a:tblGrid>
              <a:tr h="392126">
                <a:tc>
                  <a:txBody>
                    <a:bodyPr/>
                    <a:lstStyle/>
                    <a:p>
                      <a:pPr algn="ctr" rtl="0" fontAlgn="ctr">
                        <a:spcBef>
                          <a:spcPts val="0"/>
                        </a:spcBef>
                        <a:spcAft>
                          <a:spcPts val="0"/>
                        </a:spcAft>
                      </a:pP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契約年月</a:t>
                      </a:r>
                      <a:endParaRPr lang="ja-JP" altLang="en-US" sz="1800">
                        <a:effectLst/>
                        <a:latin typeface="Yu Gothic UI" panose="020B0500000000000000" pitchFamily="34" charset="-128"/>
                        <a:ea typeface="Yu Gothic UI" panose="020B0500000000000000" pitchFamily="34" charset="-128"/>
                      </a:endParaRPr>
                    </a:p>
                  </a:txBody>
                  <a:tcPr marL="74997" marR="74997" marT="82497" marB="82497"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tc>
                  <a:txBody>
                    <a:bodyPr/>
                    <a:lstStyle/>
                    <a:p>
                      <a:pPr algn="ctr" rtl="0" fontAlgn="ctr">
                        <a:spcBef>
                          <a:spcPts val="0"/>
                        </a:spcBef>
                        <a:spcAft>
                          <a:spcPts val="0"/>
                        </a:spcAft>
                      </a:pP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案件名</a:t>
                      </a:r>
                      <a:endParaRPr lang="ja-JP" altLang="en-US" sz="1800">
                        <a:effectLst/>
                        <a:latin typeface="Yu Gothic UI" panose="020B0500000000000000" pitchFamily="34" charset="-128"/>
                        <a:ea typeface="Yu Gothic UI" panose="020B0500000000000000" pitchFamily="34" charset="-128"/>
                      </a:endParaRPr>
                    </a:p>
                  </a:txBody>
                  <a:tcPr marL="74997" marR="74997" marT="82497" marB="82497"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a:effectLst/>
                          <a:latin typeface="Yu Gothic UI" panose="020B0500000000000000" pitchFamily="34" charset="-128"/>
                          <a:ea typeface="Yu Gothic UI" panose="020B0500000000000000" pitchFamily="34" charset="-128"/>
                        </a:rPr>
                        <a:t> </a:t>
                      </a: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内容</a:t>
                      </a:r>
                      <a:endParaRPr lang="ja-JP" altLang="en-US" sz="1000">
                        <a:effectLst/>
                        <a:latin typeface="Yu Gothic UI" panose="020B0500000000000000" pitchFamily="34" charset="-128"/>
                        <a:ea typeface="Yu Gothic UI" panose="020B0500000000000000" pitchFamily="34" charset="-128"/>
                      </a:endParaRPr>
                    </a:p>
                  </a:txBody>
                  <a:tcPr marL="74997" marR="74997" marT="82497" marB="82497"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tc>
                  <a:txBody>
                    <a:bodyPr/>
                    <a:lstStyle/>
                    <a:p>
                      <a:pPr algn="ctr" rtl="0" fontAlgn="ctr">
                        <a:spcBef>
                          <a:spcPts val="0"/>
                        </a:spcBef>
                        <a:spcAft>
                          <a:spcPts val="0"/>
                        </a:spcAft>
                      </a:pP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発注者</a:t>
                      </a:r>
                      <a:endParaRPr lang="ja-JP" altLang="en-US" sz="1800">
                        <a:effectLst/>
                        <a:latin typeface="Yu Gothic UI" panose="020B0500000000000000" pitchFamily="34" charset="-128"/>
                        <a:ea typeface="Yu Gothic UI" panose="020B0500000000000000" pitchFamily="34" charset="-128"/>
                      </a:endParaRPr>
                    </a:p>
                  </a:txBody>
                  <a:tcPr marL="74997" marR="74997" marT="82497" marB="82497"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tc>
                  <a:txBody>
                    <a:bodyPr/>
                    <a:lstStyle/>
                    <a:p>
                      <a:pPr algn="ctr" rtl="0" fontAlgn="ctr">
                        <a:spcBef>
                          <a:spcPts val="0"/>
                        </a:spcBef>
                        <a:spcAft>
                          <a:spcPts val="0"/>
                        </a:spcAft>
                      </a:pP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契約形態</a:t>
                      </a:r>
                      <a:endParaRPr lang="ja-JP" altLang="en-US" sz="1800">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extLst>
                  <a:ext uri="{0D108BD9-81ED-4DB2-BD59-A6C34878D82A}">
                    <a16:rowId xmlns:a16="http://schemas.microsoft.com/office/drawing/2014/main" val="3228393501"/>
                  </a:ext>
                </a:extLst>
              </a:tr>
              <a:tr h="435190">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2020</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9</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民間企業等での「</a:t>
                      </a:r>
                      <a:r>
                        <a:rPr lang="en"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RESAS</a:t>
                      </a:r>
                      <a:r>
                        <a:rPr lang="ja-JP" altLang="en"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の利活用に向けた調査</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内閣府</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RESAS</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のビジネスシーンでの利用のヒアリング調査、レポート作成、プレゼンテーション</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内閣官房 まち・ひと・しごと創生本部事務局</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内閣府との契約</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4266651463"/>
                  </a:ext>
                </a:extLst>
              </a:tr>
              <a:tr h="470623">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2021</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1</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中小企業支援プラットフォームに係る民間連携事業（ユースケース特定）</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民間事業者を集めたワークショップの企画・実施、個別ヒアリング、中企庁と企業連携のシナリオ作成</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中小企業庁</a:t>
                      </a:r>
                      <a:endPar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中小企業庁との契約</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1337545521"/>
                  </a:ext>
                </a:extLst>
              </a:tr>
              <a:tr h="470623">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2021</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1</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中小企業支援プラットフォームに係る民間連携事業（データ連携の基本要件整理）</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中企庁と企業の連携データ、フローの整理</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中小企業庁</a:t>
                      </a:r>
                      <a:endPar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中小企業庁との契約</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4069919055"/>
                  </a:ext>
                </a:extLst>
              </a:tr>
              <a:tr h="470623">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2021</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5</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中小企業庁「ジャパンブランド補助金」</a:t>
                      </a:r>
                      <a:r>
                        <a:rPr lang="en-US" altLang="ja-JP" sz="1000" b="0" i="0" u="none" strike="noStrike" dirty="0">
                          <a:solidFill>
                            <a:schemeClr val="tx1">
                              <a:lumMod val="75000"/>
                              <a:lumOff val="25000"/>
                            </a:schemeClr>
                          </a:solidFill>
                          <a:effectLst/>
                          <a:latin typeface="Yu Gothic UI" panose="020B0500000000000000" pitchFamily="34" charset="-128"/>
                          <a:ea typeface="Yu Gothic UI" panose="020B0500000000000000" pitchFamily="34" charset="-128"/>
                        </a:rPr>
                        <a:t>HP</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構築</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ジャパンブランド補助金の支援パートナーの掲載用</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HP</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の構築、運用保守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中小企業庁</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中小企業庁との契約</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1200439709"/>
                  </a:ext>
                </a:extLst>
              </a:tr>
              <a:tr h="404822">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2021</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7</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令和</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3</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年度地域課題解決による企業立地促進事業委託業務</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長野県の市町村</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県外企業のオープンイノベーション、企業誘致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進出</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支援を行う「チャレンジナガノ」の企画・実施</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長野県庁</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長野県庁との契約</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3719057043"/>
                  </a:ext>
                </a:extLst>
              </a:tr>
              <a:tr h="435190">
                <a:tc>
                  <a:txBody>
                    <a:bodyPr/>
                    <a:lstStyle/>
                    <a:p>
                      <a:pPr rtl="0" fontAlgn="ctr">
                        <a:spcBef>
                          <a:spcPts val="0"/>
                        </a:spcBef>
                        <a:spcAft>
                          <a:spcPts val="0"/>
                        </a:spcAft>
                      </a:pP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2021</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9</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地域の脱炭素化に関する予算等説明会</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環境省から全国の自治体へのオンライン説明会の企画・運営</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環境省</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ボストンコンサルティンググループからの外注</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252947355"/>
                  </a:ext>
                </a:extLst>
              </a:tr>
              <a:tr h="435190">
                <a:tc>
                  <a:txBody>
                    <a:bodyPr/>
                    <a:lstStyle/>
                    <a:p>
                      <a:pPr rtl="0" fontAlgn="ctr">
                        <a:spcBef>
                          <a:spcPts val="0"/>
                        </a:spcBef>
                        <a:spcAft>
                          <a:spcPts val="0"/>
                        </a:spcAft>
                      </a:pPr>
                      <a:r>
                        <a:rPr lang="en-US" altLang="ja-JP" sz="1000">
                          <a:solidFill>
                            <a:schemeClr val="tx1">
                              <a:lumMod val="75000"/>
                              <a:lumOff val="25000"/>
                            </a:schemeClr>
                          </a:solidFill>
                          <a:effectLst/>
                          <a:latin typeface="Yu Gothic UI" panose="020B0500000000000000" pitchFamily="34" charset="-128"/>
                          <a:ea typeface="Yu Gothic UI" panose="020B0500000000000000" pitchFamily="34" charset="-128"/>
                        </a:rPr>
                        <a:t>2022</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a:solidFill>
                            <a:schemeClr val="tx1">
                              <a:lumMod val="75000"/>
                              <a:lumOff val="25000"/>
                            </a:schemeClr>
                          </a:solidFill>
                          <a:effectLst/>
                          <a:latin typeface="Yu Gothic UI" panose="020B0500000000000000" pitchFamily="34" charset="-128"/>
                          <a:ea typeface="Yu Gothic UI" panose="020B0500000000000000" pitchFamily="34" charset="-128"/>
                        </a:rPr>
                        <a:t>5</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月</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marL="0" marR="0" indent="0" algn="l" defTabSz="495283" rtl="0" eaLnBrk="1" fontAlgn="ctr" latinLnBrk="0" hangingPunct="1">
                        <a:lnSpc>
                          <a:spcPct val="100000"/>
                        </a:lnSpc>
                        <a:spcBef>
                          <a:spcPts val="0"/>
                        </a:spcBef>
                        <a:spcAft>
                          <a:spcPts val="0"/>
                        </a:spcAft>
                        <a:buClrTx/>
                        <a:buSzTx/>
                        <a:buFontTx/>
                        <a:buNone/>
                        <a:tabLst/>
                        <a:defRPr/>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令和</a:t>
                      </a:r>
                      <a:r>
                        <a:rPr lang="en-US" altLang="ja-JP" sz="1000">
                          <a:solidFill>
                            <a:schemeClr val="tx1">
                              <a:lumMod val="75000"/>
                              <a:lumOff val="25000"/>
                            </a:schemeClr>
                          </a:solidFill>
                          <a:effectLst/>
                          <a:latin typeface="Yu Gothic UI" panose="020B0500000000000000" pitchFamily="34" charset="-128"/>
                          <a:ea typeface="Yu Gothic UI" panose="020B0500000000000000" pitchFamily="34" charset="-128"/>
                        </a:rPr>
                        <a:t>4</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年度「おためし立地チャレンジナガノ事業委託業務」</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長野県の市町村</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県外企業のオープンイノベーション、企業誘致</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進出</a:t>
                      </a:r>
                      <a:r>
                        <a:rPr lang="en-US" altLang="ja-JP"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支援を行う「チャレンジナガノ」の企画・実施</a:t>
                      </a:r>
                      <a:endPar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長野県庁</a:t>
                      </a:r>
                      <a:endPar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長野県庁との契約</a:t>
                      </a:r>
                      <a:endPar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2464402600"/>
                  </a:ext>
                </a:extLst>
              </a:tr>
              <a:tr h="435190">
                <a:tc>
                  <a:txBody>
                    <a:bodyPr/>
                    <a:lstStyle/>
                    <a:p>
                      <a:pPr rtl="0" fontAlgn="ctr">
                        <a:spcBef>
                          <a:spcPts val="0"/>
                        </a:spcBef>
                        <a:spcAft>
                          <a:spcPts val="0"/>
                        </a:spcAft>
                      </a:pPr>
                      <a:r>
                        <a:rPr lang="en-US" altLang="ja-JP" sz="1000">
                          <a:solidFill>
                            <a:schemeClr val="tx1">
                              <a:lumMod val="75000"/>
                              <a:lumOff val="25000"/>
                            </a:schemeClr>
                          </a:solidFill>
                          <a:effectLst/>
                          <a:latin typeface="Yu Gothic UI" panose="020B0500000000000000" pitchFamily="34" charset="-128"/>
                          <a:ea typeface="Yu Gothic UI" panose="020B0500000000000000" pitchFamily="34" charset="-128"/>
                        </a:rPr>
                        <a:t>2022</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a:solidFill>
                            <a:schemeClr val="tx1">
                              <a:lumMod val="75000"/>
                              <a:lumOff val="25000"/>
                            </a:schemeClr>
                          </a:solidFill>
                          <a:effectLst/>
                          <a:latin typeface="Yu Gothic UI" panose="020B0500000000000000" pitchFamily="34" charset="-128"/>
                          <a:ea typeface="Yu Gothic UI" panose="020B0500000000000000" pitchFamily="34" charset="-128"/>
                        </a:rPr>
                        <a:t>6</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月</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marL="0" marR="0" indent="0" algn="l" defTabSz="495283" rtl="0" eaLnBrk="1" fontAlgn="ctr" latinLnBrk="0" hangingPunct="1">
                        <a:lnSpc>
                          <a:spcPct val="100000"/>
                        </a:lnSpc>
                        <a:spcBef>
                          <a:spcPts val="0"/>
                        </a:spcBef>
                        <a:spcAft>
                          <a:spcPts val="0"/>
                        </a:spcAft>
                        <a:buClrTx/>
                        <a:buSzTx/>
                        <a:buFontTx/>
                        <a:buNone/>
                        <a:tabLst/>
                        <a:defRPr/>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地域・企業共生型ビジネス導入・創業促</a:t>
                      </a:r>
                      <a:b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b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進事業</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関東経済圏内の市町村</a:t>
                      </a: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企業のオープンイノベーションの企画・実施</a:t>
                      </a:r>
                      <a:endPar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経済産業省</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経済産業省との契約</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1277619308"/>
                  </a:ext>
                </a:extLst>
              </a:tr>
              <a:tr h="435190">
                <a:tc>
                  <a:txBody>
                    <a:bodyPr/>
                    <a:lstStyle/>
                    <a:p>
                      <a:pPr rtl="0" fontAlgn="ctr">
                        <a:spcBef>
                          <a:spcPts val="0"/>
                        </a:spcBef>
                        <a:spcAft>
                          <a:spcPts val="0"/>
                        </a:spcAft>
                      </a:pP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2022</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11</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月</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marL="0" marR="0" indent="0" algn="l" defTabSz="495283" rtl="0" eaLnBrk="1" fontAlgn="ctr" latinLnBrk="0" hangingPunct="1">
                        <a:lnSpc>
                          <a:spcPct val="100000"/>
                        </a:lnSpc>
                        <a:spcBef>
                          <a:spcPts val="0"/>
                        </a:spcBef>
                        <a:spcAft>
                          <a:spcPts val="0"/>
                        </a:spcAft>
                        <a:buClrTx/>
                        <a:buSzTx/>
                        <a:buFontTx/>
                        <a:buNone/>
                        <a:tabLst/>
                        <a:defRPr/>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令和４年度経営力再構築伴走支援の普及展開にかかる業務</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小企業の経営力を再構築するための伴走支援者のプラットフォームのシステム開発</a:t>
                      </a:r>
                      <a:endPar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日本立地センター</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marL="0" marR="0" lvl="0" indent="0" algn="l" defTabSz="495283"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デロイトトーマツファイナンシャルアドバイザリー合同会社からの外注</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2345037927"/>
                  </a:ext>
                </a:extLst>
              </a:tr>
              <a:tr h="435190">
                <a:tc>
                  <a:txBody>
                    <a:bodyPr/>
                    <a:lstStyle/>
                    <a:p>
                      <a:pPr rtl="0" fontAlgn="ctr">
                        <a:spcBef>
                          <a:spcPts val="0"/>
                        </a:spcBef>
                        <a:spcAft>
                          <a:spcPts val="0"/>
                        </a:spcAft>
                      </a:pP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2023</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2</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月</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marL="0" marR="0" indent="0" algn="l" defTabSz="495283" rtl="0" eaLnBrk="1" fontAlgn="ctr" latinLnBrk="0" hangingPunct="1">
                        <a:lnSpc>
                          <a:spcPct val="100000"/>
                        </a:lnSpc>
                        <a:spcBef>
                          <a:spcPts val="0"/>
                        </a:spcBef>
                        <a:spcAft>
                          <a:spcPts val="0"/>
                        </a:spcAft>
                        <a:buClrTx/>
                        <a:buSzTx/>
                        <a:buFontTx/>
                        <a:buNone/>
                        <a:tabLst/>
                        <a:defRPr/>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令和</a:t>
                      </a: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4</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年度産業経済研究委託事業</a:t>
                      </a:r>
                    </a:p>
                    <a:p>
                      <a:pPr marL="0" marR="0" indent="0" algn="l" defTabSz="495283" rtl="0" eaLnBrk="1" fontAlgn="ctr" latinLnBrk="0" hangingPunct="1">
                        <a:lnSpc>
                          <a:spcPct val="100000"/>
                        </a:lnSpc>
                        <a:spcBef>
                          <a:spcPts val="0"/>
                        </a:spcBef>
                        <a:spcAft>
                          <a:spcPts val="0"/>
                        </a:spcAft>
                        <a:buClrTx/>
                        <a:buSzTx/>
                        <a:buFontTx/>
                        <a:buNone/>
                        <a:tabLst/>
                        <a:defRPr/>
                      </a:pP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政策形成改革に向けた調査分析事業</a:t>
                      </a: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a:t>
                      </a:r>
                      <a:endPar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経済産業省の主要政策の</a:t>
                      </a: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DB</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整理、政策企画のノウハウ、ワークキット、ナレッジマネジメントの調査、整理</a:t>
                      </a:r>
                      <a:endPar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経済産業省</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経済産業省との契約</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1016228428"/>
                  </a:ext>
                </a:extLst>
              </a:tr>
            </a:tbl>
          </a:graphicData>
        </a:graphic>
      </p:graphicFrame>
      <p:sp>
        <p:nvSpPr>
          <p:cNvPr id="5" name="コンテンツ プレースホルダー 1">
            <a:extLst>
              <a:ext uri="{FF2B5EF4-FFF2-40B4-BE49-F238E27FC236}">
                <a16:creationId xmlns:a16="http://schemas.microsoft.com/office/drawing/2014/main" id="{ADA22260-104E-2BEB-C4FF-1DDBF07A12B3}"/>
              </a:ext>
            </a:extLst>
          </p:cNvPr>
          <p:cNvSpPr txBox="1">
            <a:spLocks/>
          </p:cNvSpPr>
          <p:nvPr/>
        </p:nvSpPr>
        <p:spPr>
          <a:xfrm>
            <a:off x="210807" y="258892"/>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a:t>行政案件の実績</a:t>
            </a:r>
          </a:p>
        </p:txBody>
      </p:sp>
      <p:sp>
        <p:nvSpPr>
          <p:cNvPr id="7" name="フッター プレースホルダー 6">
            <a:extLst>
              <a:ext uri="{FF2B5EF4-FFF2-40B4-BE49-F238E27FC236}">
                <a16:creationId xmlns:a16="http://schemas.microsoft.com/office/drawing/2014/main" id="{D72E5936-BEF8-52C4-CD97-93C2FB81D5DF}"/>
              </a:ext>
            </a:extLst>
          </p:cNvPr>
          <p:cNvSpPr>
            <a:spLocks noGrp="1"/>
          </p:cNvSpPr>
          <p:nvPr>
            <p:ph type="ftr" sz="quarter" idx="12"/>
          </p:nvPr>
        </p:nvSpPr>
        <p:spPr/>
        <p:txBody>
          <a:bodyPr/>
          <a:lstStyle/>
          <a:p>
            <a:r>
              <a:rPr lang="en-GB" altLang="en-GB"/>
              <a:t>Copyright © 2023 Publink inc.</a:t>
            </a:r>
          </a:p>
        </p:txBody>
      </p:sp>
      <p:sp>
        <p:nvSpPr>
          <p:cNvPr id="8" name="スライド番号プレースホルダー 7">
            <a:extLst>
              <a:ext uri="{FF2B5EF4-FFF2-40B4-BE49-F238E27FC236}">
                <a16:creationId xmlns:a16="http://schemas.microsoft.com/office/drawing/2014/main" id="{7859D1BF-AEA8-9F41-D40B-4A1C6084F28E}"/>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12</a:t>
            </a:fld>
            <a:endParaRPr kumimoji="1" lang="ja-JP" altLang="en-US"/>
          </a:p>
        </p:txBody>
      </p:sp>
    </p:spTree>
    <p:extLst>
      <p:ext uri="{BB962C8B-B14F-4D97-AF65-F5344CB8AC3E}">
        <p14:creationId xmlns:p14="http://schemas.microsoft.com/office/powerpoint/2010/main" val="73833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3" name="スライド番号プレースホルダー 5">
            <a:extLst>
              <a:ext uri="{FF2B5EF4-FFF2-40B4-BE49-F238E27FC236}">
                <a16:creationId xmlns:a16="http://schemas.microsoft.com/office/drawing/2014/main" id="{469C971F-8885-491A-A19E-FE1331F00E4A}"/>
              </a:ext>
            </a:extLst>
          </p:cNvPr>
          <p:cNvSpPr txBox="1">
            <a:spLocks/>
          </p:cNvSpPr>
          <p:nvPr/>
        </p:nvSpPr>
        <p:spPr>
          <a:xfrm>
            <a:off x="9290910" y="6472436"/>
            <a:ext cx="854791" cy="365125"/>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endParaRPr lang="ja-JP" altLang="en-US" sz="1400"/>
          </a:p>
        </p:txBody>
      </p:sp>
      <p:graphicFrame>
        <p:nvGraphicFramePr>
          <p:cNvPr id="2" name="表 1">
            <a:extLst>
              <a:ext uri="{FF2B5EF4-FFF2-40B4-BE49-F238E27FC236}">
                <a16:creationId xmlns:a16="http://schemas.microsoft.com/office/drawing/2014/main" id="{D78887AF-FB30-552C-50FC-142FA74D4916}"/>
              </a:ext>
            </a:extLst>
          </p:cNvPr>
          <p:cNvGraphicFramePr>
            <a:graphicFrameLocks noGrp="1" noChangeAspect="1"/>
          </p:cNvGraphicFramePr>
          <p:nvPr/>
        </p:nvGraphicFramePr>
        <p:xfrm>
          <a:off x="323385" y="1095034"/>
          <a:ext cx="9277815" cy="3160733"/>
        </p:xfrm>
        <a:graphic>
          <a:graphicData uri="http://schemas.openxmlformats.org/drawingml/2006/table">
            <a:tbl>
              <a:tblPr/>
              <a:tblGrid>
                <a:gridCol w="892844">
                  <a:extLst>
                    <a:ext uri="{9D8B030D-6E8A-4147-A177-3AD203B41FA5}">
                      <a16:colId xmlns:a16="http://schemas.microsoft.com/office/drawing/2014/main" val="1825720359"/>
                    </a:ext>
                  </a:extLst>
                </a:gridCol>
                <a:gridCol w="2523254">
                  <a:extLst>
                    <a:ext uri="{9D8B030D-6E8A-4147-A177-3AD203B41FA5}">
                      <a16:colId xmlns:a16="http://schemas.microsoft.com/office/drawing/2014/main" val="3904227857"/>
                    </a:ext>
                  </a:extLst>
                </a:gridCol>
                <a:gridCol w="2406797">
                  <a:extLst>
                    <a:ext uri="{9D8B030D-6E8A-4147-A177-3AD203B41FA5}">
                      <a16:colId xmlns:a16="http://schemas.microsoft.com/office/drawing/2014/main" val="160580920"/>
                    </a:ext>
                  </a:extLst>
                </a:gridCol>
                <a:gridCol w="1281037">
                  <a:extLst>
                    <a:ext uri="{9D8B030D-6E8A-4147-A177-3AD203B41FA5}">
                      <a16:colId xmlns:a16="http://schemas.microsoft.com/office/drawing/2014/main" val="592248983"/>
                    </a:ext>
                  </a:extLst>
                </a:gridCol>
                <a:gridCol w="2173883">
                  <a:extLst>
                    <a:ext uri="{9D8B030D-6E8A-4147-A177-3AD203B41FA5}">
                      <a16:colId xmlns:a16="http://schemas.microsoft.com/office/drawing/2014/main" val="4164395642"/>
                    </a:ext>
                  </a:extLst>
                </a:gridCol>
              </a:tblGrid>
              <a:tr h="392126">
                <a:tc>
                  <a:txBody>
                    <a:bodyPr/>
                    <a:lstStyle/>
                    <a:p>
                      <a:pPr algn="ctr" rtl="0" fontAlgn="ctr">
                        <a:spcBef>
                          <a:spcPts val="0"/>
                        </a:spcBef>
                        <a:spcAft>
                          <a:spcPts val="0"/>
                        </a:spcAft>
                      </a:pP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契約年月</a:t>
                      </a:r>
                      <a:endParaRPr lang="ja-JP" altLang="en-US" sz="1800">
                        <a:effectLst/>
                        <a:latin typeface="Yu Gothic UI" panose="020B0500000000000000" pitchFamily="34" charset="-128"/>
                        <a:ea typeface="Yu Gothic UI" panose="020B0500000000000000" pitchFamily="34" charset="-128"/>
                      </a:endParaRPr>
                    </a:p>
                  </a:txBody>
                  <a:tcPr marL="74997" marR="74997" marT="82497" marB="82497"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tc>
                  <a:txBody>
                    <a:bodyPr/>
                    <a:lstStyle/>
                    <a:p>
                      <a:pPr algn="ctr" rtl="0" fontAlgn="ctr">
                        <a:spcBef>
                          <a:spcPts val="0"/>
                        </a:spcBef>
                        <a:spcAft>
                          <a:spcPts val="0"/>
                        </a:spcAft>
                      </a:pP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案件名</a:t>
                      </a:r>
                      <a:endParaRPr lang="ja-JP" altLang="en-US" sz="1800">
                        <a:effectLst/>
                        <a:latin typeface="Yu Gothic UI" panose="020B0500000000000000" pitchFamily="34" charset="-128"/>
                        <a:ea typeface="Yu Gothic UI" panose="020B0500000000000000" pitchFamily="34" charset="-128"/>
                      </a:endParaRPr>
                    </a:p>
                  </a:txBody>
                  <a:tcPr marL="74997" marR="74997" marT="82497" marB="82497"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a:effectLst/>
                          <a:latin typeface="Yu Gothic UI" panose="020B0500000000000000" pitchFamily="34" charset="-128"/>
                          <a:ea typeface="Yu Gothic UI" panose="020B0500000000000000" pitchFamily="34" charset="-128"/>
                        </a:rPr>
                        <a:t> </a:t>
                      </a: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内容</a:t>
                      </a:r>
                      <a:endParaRPr lang="ja-JP" altLang="en-US" sz="1000">
                        <a:effectLst/>
                        <a:latin typeface="Yu Gothic UI" panose="020B0500000000000000" pitchFamily="34" charset="-128"/>
                        <a:ea typeface="Yu Gothic UI" panose="020B0500000000000000" pitchFamily="34" charset="-128"/>
                      </a:endParaRPr>
                    </a:p>
                  </a:txBody>
                  <a:tcPr marL="74997" marR="74997" marT="82497" marB="82497"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tc>
                  <a:txBody>
                    <a:bodyPr/>
                    <a:lstStyle/>
                    <a:p>
                      <a:pPr algn="ctr" rtl="0" fontAlgn="ctr">
                        <a:spcBef>
                          <a:spcPts val="0"/>
                        </a:spcBef>
                        <a:spcAft>
                          <a:spcPts val="0"/>
                        </a:spcAft>
                      </a:pP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発注者</a:t>
                      </a:r>
                      <a:endParaRPr lang="ja-JP" altLang="en-US" sz="1800">
                        <a:effectLst/>
                        <a:latin typeface="Yu Gothic UI" panose="020B0500000000000000" pitchFamily="34" charset="-128"/>
                        <a:ea typeface="Yu Gothic UI" panose="020B0500000000000000" pitchFamily="34" charset="-128"/>
                      </a:endParaRPr>
                    </a:p>
                  </a:txBody>
                  <a:tcPr marL="74997" marR="74997" marT="82497" marB="82497"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tc>
                  <a:txBody>
                    <a:bodyPr/>
                    <a:lstStyle/>
                    <a:p>
                      <a:pPr algn="ctr" rtl="0" fontAlgn="ctr">
                        <a:spcBef>
                          <a:spcPts val="0"/>
                        </a:spcBef>
                        <a:spcAft>
                          <a:spcPts val="0"/>
                        </a:spcAft>
                      </a:pPr>
                      <a:r>
                        <a:rPr lang="ja-JP" altLang="en-US" sz="1000" b="0" i="0" u="none" strike="noStrike">
                          <a:solidFill>
                            <a:srgbClr val="FFFFFF"/>
                          </a:solidFill>
                          <a:effectLst/>
                          <a:latin typeface="Yu Gothic UI" panose="020B0500000000000000" pitchFamily="34" charset="-128"/>
                          <a:ea typeface="Yu Gothic UI" panose="020B0500000000000000" pitchFamily="34" charset="-128"/>
                        </a:rPr>
                        <a:t>契約形態</a:t>
                      </a:r>
                      <a:endParaRPr lang="ja-JP" altLang="en-US" sz="1800">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00B0F0"/>
                    </a:solidFill>
                  </a:tcPr>
                </a:tc>
                <a:extLst>
                  <a:ext uri="{0D108BD9-81ED-4DB2-BD59-A6C34878D82A}">
                    <a16:rowId xmlns:a16="http://schemas.microsoft.com/office/drawing/2014/main" val="3228393501"/>
                  </a:ext>
                </a:extLst>
              </a:tr>
              <a:tr h="435190">
                <a:tc>
                  <a:txBody>
                    <a:bodyPr/>
                    <a:lstStyle/>
                    <a:p>
                      <a:pPr rtl="0" fontAlgn="ctr">
                        <a:spcBef>
                          <a:spcPts val="0"/>
                        </a:spcBef>
                        <a:spcAft>
                          <a:spcPts val="0"/>
                        </a:spcAft>
                      </a:pPr>
                      <a:r>
                        <a:rPr lang="en-US" altLang="ja-JP" sz="1000" b="0" i="0" u="none" strike="noStrike" dirty="0">
                          <a:solidFill>
                            <a:schemeClr val="tx1">
                              <a:lumMod val="75000"/>
                              <a:lumOff val="25000"/>
                            </a:schemeClr>
                          </a:solidFill>
                          <a:effectLst/>
                          <a:latin typeface="Yu Gothic UI" panose="020B0500000000000000" pitchFamily="34" charset="-128"/>
                          <a:ea typeface="Yu Gothic UI" panose="020B0500000000000000" pitchFamily="34" charset="-128"/>
                        </a:rPr>
                        <a:t>2023</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dirty="0">
                          <a:solidFill>
                            <a:schemeClr val="tx1">
                              <a:lumMod val="75000"/>
                              <a:lumOff val="25000"/>
                            </a:schemeClr>
                          </a:solidFill>
                          <a:effectLst/>
                          <a:latin typeface="Yu Gothic UI" panose="020B0500000000000000" pitchFamily="34" charset="-128"/>
                          <a:ea typeface="Yu Gothic UI" panose="020B0500000000000000" pitchFamily="34" charset="-128"/>
                        </a:rPr>
                        <a:t>4</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marL="0" marR="0" indent="0" algn="l" defTabSz="495283" rtl="0" eaLnBrk="1" fontAlgn="ctr" latinLnBrk="0" hangingPunct="1">
                        <a:lnSpc>
                          <a:spcPct val="100000"/>
                        </a:lnSpc>
                        <a:spcBef>
                          <a:spcPts val="0"/>
                        </a:spcBef>
                        <a:spcAft>
                          <a:spcPts val="0"/>
                        </a:spcAft>
                        <a:buClrTx/>
                        <a:buSzTx/>
                        <a:buFontTx/>
                        <a:buNone/>
                        <a:tabLst/>
                        <a:defRPr/>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令和</a:t>
                      </a: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5</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年度中小企業・小規模事業者ワンストップ総合支援事業（中小企業・小規模事業者支援に向けたミラサポコネクト利活用等推進調査事業）</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ミラサポコネクトに蓄積されたデータを活用した対外サービス（ミラサポコネクト）の企画、事業者ニーズ収集、マーケティング施策検討</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中小企業庁</a:t>
                      </a:r>
                      <a:endPar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marL="0" marR="0" lvl="0" indent="0" algn="l" defTabSz="495283"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デロイトトーマツファイナンシャルアドバイザリー合同会社からの外注</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479888965"/>
                  </a:ext>
                </a:extLst>
              </a:tr>
              <a:tr h="435190">
                <a:tc>
                  <a:txBody>
                    <a:bodyPr/>
                    <a:lstStyle/>
                    <a:p>
                      <a:pPr rtl="0" fontAlgn="ctr">
                        <a:spcBef>
                          <a:spcPts val="0"/>
                        </a:spcBef>
                        <a:spcAft>
                          <a:spcPts val="0"/>
                        </a:spcAft>
                      </a:pPr>
                      <a:r>
                        <a:rPr lang="en-US" altLang="ja-JP" sz="1000" b="0" i="0" u="none" strike="noStrike" dirty="0">
                          <a:solidFill>
                            <a:schemeClr val="tx1">
                              <a:lumMod val="75000"/>
                              <a:lumOff val="25000"/>
                            </a:schemeClr>
                          </a:solidFill>
                          <a:effectLst/>
                          <a:latin typeface="Yu Gothic UI" panose="020B0500000000000000" pitchFamily="34" charset="-128"/>
                          <a:ea typeface="Yu Gothic UI" panose="020B0500000000000000" pitchFamily="34" charset="-128"/>
                        </a:rPr>
                        <a:t>2023</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dirty="0">
                          <a:solidFill>
                            <a:schemeClr val="tx1">
                              <a:lumMod val="75000"/>
                              <a:lumOff val="25000"/>
                            </a:schemeClr>
                          </a:solidFill>
                          <a:effectLst/>
                          <a:latin typeface="Yu Gothic UI" panose="020B0500000000000000" pitchFamily="34" charset="-128"/>
                          <a:ea typeface="Yu Gothic UI" panose="020B0500000000000000" pitchFamily="34" charset="-128"/>
                        </a:rPr>
                        <a:t>4</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marL="0" marR="0" indent="0" algn="l" defTabSz="495283" rtl="0" eaLnBrk="1" fontAlgn="ctr" latinLnBrk="0" hangingPunct="1">
                        <a:lnSpc>
                          <a:spcPct val="100000"/>
                        </a:lnSpc>
                        <a:spcBef>
                          <a:spcPts val="0"/>
                        </a:spcBef>
                        <a:spcAft>
                          <a:spcPts val="0"/>
                        </a:spcAft>
                        <a:buClrTx/>
                        <a:buSzTx/>
                        <a:buFontTx/>
                        <a:buNone/>
                        <a:tabLst/>
                        <a:defRPr/>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令和</a:t>
                      </a: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5</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年度新潟県地域課題を核とした新たな企業誘致推進事業委託業務</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新潟県の市町村</a:t>
                      </a:r>
                      <a:r>
                        <a:rPr lang="en-US" altLang="ja-JP" sz="1000" b="0" i="0" u="none" strike="noStrike" dirty="0">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県外企業のオープンイノベーション、企業誘致</a:t>
                      </a:r>
                      <a:r>
                        <a:rPr lang="en-US" altLang="ja-JP" sz="1000" b="0" i="0" u="none" strike="noStrike" dirty="0">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進出</a:t>
                      </a:r>
                      <a:r>
                        <a:rPr lang="en-US" altLang="ja-JP" sz="1000" b="0" i="0" u="none" strike="noStrike" dirty="0">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支援を行う「チャレンジ新潟」の企画・実施</a:t>
                      </a:r>
                      <a:endPar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新潟県庁</a:t>
                      </a:r>
                      <a:endPar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新潟県庁との契約</a:t>
                      </a:r>
                      <a:endPar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4266651463"/>
                  </a:ext>
                </a:extLst>
              </a:tr>
              <a:tr h="470623">
                <a:tc>
                  <a:txBody>
                    <a:bodyPr/>
                    <a:lstStyle/>
                    <a:p>
                      <a:pPr rtl="0" fontAlgn="ctr">
                        <a:spcBef>
                          <a:spcPts val="0"/>
                        </a:spcBef>
                        <a:spcAft>
                          <a:spcPts val="0"/>
                        </a:spcAft>
                      </a:pPr>
                      <a:r>
                        <a:rPr lang="en-US" altLang="ja-JP" sz="1000" b="0" i="0" u="none" strike="noStrike" dirty="0">
                          <a:solidFill>
                            <a:schemeClr val="tx1">
                              <a:lumMod val="75000"/>
                              <a:lumOff val="25000"/>
                            </a:schemeClr>
                          </a:solidFill>
                          <a:effectLst/>
                          <a:latin typeface="Yu Gothic UI" panose="020B0500000000000000" pitchFamily="34" charset="-128"/>
                          <a:ea typeface="Yu Gothic UI" panose="020B0500000000000000" pitchFamily="34" charset="-128"/>
                        </a:rPr>
                        <a:t>2023</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dirty="0">
                          <a:solidFill>
                            <a:schemeClr val="tx1">
                              <a:lumMod val="75000"/>
                              <a:lumOff val="25000"/>
                            </a:schemeClr>
                          </a:solidFill>
                          <a:effectLst/>
                          <a:latin typeface="Yu Gothic UI" panose="020B0500000000000000" pitchFamily="34" charset="-128"/>
                          <a:ea typeface="Yu Gothic UI" panose="020B0500000000000000" pitchFamily="34" charset="-128"/>
                        </a:rPr>
                        <a:t>5</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marL="0" marR="0" indent="0" algn="l" defTabSz="495283" rtl="0" eaLnBrk="1" fontAlgn="ctr" latinLnBrk="0" hangingPunct="1">
                        <a:lnSpc>
                          <a:spcPct val="100000"/>
                        </a:lnSpc>
                        <a:spcBef>
                          <a:spcPts val="0"/>
                        </a:spcBef>
                        <a:spcAft>
                          <a:spcPts val="0"/>
                        </a:spcAft>
                        <a:buClrTx/>
                        <a:buSzTx/>
                        <a:buFontTx/>
                        <a:buNone/>
                        <a:tabLst/>
                        <a:defRPr/>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令和</a:t>
                      </a: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5</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年度「おためし立地チャレンジナガノ事業委託業務」</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長野県の市町村</a:t>
                      </a:r>
                      <a:r>
                        <a:rPr lang="en-US" altLang="ja-JP" sz="1000" b="0" i="0" u="none" strike="noStrike" dirty="0">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県外企業のオープンイノベーション、企業誘致</a:t>
                      </a:r>
                      <a:r>
                        <a:rPr lang="en-US" altLang="ja-JP" sz="1000" b="0" i="0" u="none" strike="noStrike" dirty="0">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進出</a:t>
                      </a:r>
                      <a:r>
                        <a:rPr lang="en-US" altLang="ja-JP" sz="1000" b="0" i="0" u="none" strike="noStrike" dirty="0">
                          <a:solidFill>
                            <a:schemeClr val="tx1">
                              <a:lumMod val="75000"/>
                              <a:lumOff val="25000"/>
                            </a:schemeClr>
                          </a:solidFill>
                          <a:effectLst/>
                          <a:latin typeface="Yu Gothic UI" panose="020B0500000000000000" pitchFamily="34" charset="-128"/>
                          <a:ea typeface="Yu Gothic UI" panose="020B0500000000000000" pitchFamily="34" charset="-128"/>
                        </a:rPr>
                        <a:t>)</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支援を行う「チャレンジナガノ」の企画・実施</a:t>
                      </a:r>
                      <a:endPar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長野県庁</a:t>
                      </a:r>
                      <a:endPar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長野県庁との契約</a:t>
                      </a:r>
                      <a:endPar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1337545521"/>
                  </a:ext>
                </a:extLst>
              </a:tr>
              <a:tr h="470623">
                <a:tc>
                  <a:txBody>
                    <a:bodyPr/>
                    <a:lstStyle/>
                    <a:p>
                      <a:pPr rtl="0" fontAlgn="ctr">
                        <a:spcBef>
                          <a:spcPts val="0"/>
                        </a:spcBef>
                        <a:spcAft>
                          <a:spcPts val="0"/>
                        </a:spcAft>
                      </a:pPr>
                      <a:r>
                        <a:rPr lang="en-US" altLang="ja-JP" sz="1000" b="0" i="0" u="none" strike="noStrike" dirty="0">
                          <a:solidFill>
                            <a:schemeClr val="tx1">
                              <a:lumMod val="75000"/>
                              <a:lumOff val="25000"/>
                            </a:schemeClr>
                          </a:solidFill>
                          <a:effectLst/>
                          <a:latin typeface="Yu Gothic UI" panose="020B0500000000000000" pitchFamily="34" charset="-128"/>
                          <a:ea typeface="Yu Gothic UI" panose="020B0500000000000000" pitchFamily="34" charset="-128"/>
                        </a:rPr>
                        <a:t>2023</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dirty="0">
                          <a:solidFill>
                            <a:schemeClr val="tx1">
                              <a:lumMod val="75000"/>
                              <a:lumOff val="25000"/>
                            </a:schemeClr>
                          </a:solidFill>
                          <a:effectLst/>
                          <a:latin typeface="Yu Gothic UI" panose="020B0500000000000000" pitchFamily="34" charset="-128"/>
                          <a:ea typeface="Yu Gothic UI" panose="020B0500000000000000" pitchFamily="34" charset="-128"/>
                        </a:rPr>
                        <a:t>5</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marL="0" marR="0" indent="0" algn="l" defTabSz="495283" rtl="0" eaLnBrk="1" fontAlgn="ctr" latinLnBrk="0" hangingPunct="1">
                        <a:lnSpc>
                          <a:spcPct val="100000"/>
                        </a:lnSpc>
                        <a:spcBef>
                          <a:spcPts val="0"/>
                        </a:spcBef>
                        <a:spcAft>
                          <a:spcPts val="0"/>
                        </a:spcAft>
                        <a:buClrTx/>
                        <a:buSzTx/>
                        <a:buFontTx/>
                        <a:buNone/>
                        <a:tabLst/>
                        <a:defRPr/>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経営力再構築伴走支援プラットフォームサイトの構築</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中小企業の経営力を再構築するための伴走支援者のプラットフォームのシステム改修</a:t>
                      </a:r>
                      <a:endPar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日本立地センター</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marL="0" marR="0" lvl="0" indent="0" algn="l" defTabSz="495283"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デロイトトーマツファイナンシャルアドバイザリー合同会社からの外注</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4069919055"/>
                  </a:ext>
                </a:extLst>
              </a:tr>
              <a:tr h="470623">
                <a:tc>
                  <a:txBody>
                    <a:bodyPr/>
                    <a:lstStyle/>
                    <a:p>
                      <a:pPr rtl="0" fontAlgn="ctr">
                        <a:spcBef>
                          <a:spcPts val="0"/>
                        </a:spcBef>
                        <a:spcAft>
                          <a:spcPts val="0"/>
                        </a:spcAft>
                      </a:pPr>
                      <a:r>
                        <a:rPr lang="en-US" altLang="ja-JP" sz="1000" b="0" i="0" u="none" strike="noStrike" dirty="0">
                          <a:solidFill>
                            <a:schemeClr val="tx1">
                              <a:lumMod val="75000"/>
                              <a:lumOff val="25000"/>
                            </a:schemeClr>
                          </a:solidFill>
                          <a:effectLst/>
                          <a:latin typeface="Yu Gothic UI" panose="020B0500000000000000" pitchFamily="34" charset="-128"/>
                          <a:ea typeface="Yu Gothic UI" panose="020B0500000000000000" pitchFamily="34" charset="-128"/>
                        </a:rPr>
                        <a:t>2023</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年</a:t>
                      </a:r>
                      <a:r>
                        <a:rPr lang="en-US" altLang="ja-JP" sz="1000" b="0" i="0" u="none" strike="noStrike" dirty="0">
                          <a:solidFill>
                            <a:schemeClr val="tx1">
                              <a:lumMod val="75000"/>
                              <a:lumOff val="25000"/>
                            </a:schemeClr>
                          </a:solidFill>
                          <a:effectLst/>
                          <a:latin typeface="Yu Gothic UI" panose="020B0500000000000000" pitchFamily="34" charset="-128"/>
                          <a:ea typeface="Yu Gothic UI" panose="020B0500000000000000" pitchFamily="34" charset="-128"/>
                        </a:rPr>
                        <a:t>8</a:t>
                      </a: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月</a:t>
                      </a:r>
                      <a:endParaRPr lang="ja-JP" altLang="en-US" sz="18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marL="0" marR="0" indent="0" algn="l" defTabSz="495283" rtl="0" eaLnBrk="1" fontAlgn="ctr" latinLnBrk="0" hangingPunct="1">
                        <a:lnSpc>
                          <a:spcPct val="100000"/>
                        </a:lnSpc>
                        <a:spcBef>
                          <a:spcPts val="0"/>
                        </a:spcBef>
                        <a:spcAft>
                          <a:spcPts val="0"/>
                        </a:spcAft>
                        <a:buClrTx/>
                        <a:buSzTx/>
                        <a:buFontTx/>
                        <a:buNone/>
                        <a:tabLst/>
                        <a:defRPr/>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戦略的イノベーション創造プログラム</a:t>
                      </a: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a:t>
                      </a:r>
                      <a:r>
                        <a:rPr lang="en"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SIP)</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第</a:t>
                      </a: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3</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期「バーチャルエコノミー拡大に向けた基盤技術・ルールの整備」におけるプロジェクトマネージャー業務</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内閣府</a:t>
                      </a:r>
                      <a:r>
                        <a:rPr lang="en-US" altLang="ja-JP" sz="1000" dirty="0">
                          <a:solidFill>
                            <a:schemeClr val="tx1">
                              <a:lumMod val="75000"/>
                              <a:lumOff val="25000"/>
                            </a:schemeClr>
                          </a:solidFill>
                          <a:effectLst/>
                          <a:latin typeface="Yu Gothic UI" panose="020B0500000000000000" pitchFamily="34" charset="-128"/>
                          <a:ea typeface="Yu Gothic UI" panose="020B0500000000000000" pitchFamily="34" charset="-128"/>
                        </a:rPr>
                        <a:t>SIP</a:t>
                      </a: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「バーチャルエコノミー」におけるプロマネ業務</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rPr>
                        <a:t>内閣府</a:t>
                      </a: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ja-JP" altLang="en-US" sz="1000" b="0" i="0" u="none" strike="noStrike">
                          <a:solidFill>
                            <a:schemeClr val="tx1">
                              <a:lumMod val="75000"/>
                              <a:lumOff val="25000"/>
                            </a:schemeClr>
                          </a:solidFill>
                          <a:effectLst/>
                          <a:latin typeface="Yu Gothic UI" panose="020B0500000000000000" pitchFamily="34" charset="-128"/>
                          <a:ea typeface="Yu Gothic UI" panose="020B0500000000000000" pitchFamily="34" charset="-128"/>
                        </a:rPr>
                        <a:t>三菱総合研究所との契約</a:t>
                      </a:r>
                      <a:endParaRPr lang="ja-JP" altLang="en-US" sz="1000">
                        <a:solidFill>
                          <a:schemeClr val="tx1">
                            <a:lumMod val="75000"/>
                            <a:lumOff val="25000"/>
                          </a:schemeClr>
                        </a:solidFill>
                        <a:effectLst/>
                        <a:latin typeface="Yu Gothic UI" panose="020B0500000000000000" pitchFamily="34" charset="-128"/>
                        <a:ea typeface="Yu Gothic UI" panose="020B0500000000000000" pitchFamily="34" charset="-128"/>
                      </a:endParaRPr>
                    </a:p>
                  </a:txBody>
                  <a:tcPr marL="22499" marR="22499" marT="39598" marB="39598" anchor="ctr">
                    <a:lnL w="12697" cap="flat" cmpd="sng" algn="ctr">
                      <a:solidFill>
                        <a:srgbClr val="D8D8D8"/>
                      </a:solidFill>
                      <a:prstDash val="solid"/>
                      <a:round/>
                      <a:headEnd type="none" w="med" len="med"/>
                      <a:tailEnd type="none" w="med" len="med"/>
                    </a:lnL>
                    <a:lnR w="12697" cap="flat" cmpd="sng" algn="ctr">
                      <a:solidFill>
                        <a:srgbClr val="D8D8D8"/>
                      </a:solidFill>
                      <a:prstDash val="solid"/>
                      <a:round/>
                      <a:headEnd type="none" w="med" len="med"/>
                      <a:tailEnd type="none" w="med" len="med"/>
                    </a:lnR>
                    <a:lnT w="12697" cap="flat" cmpd="sng" algn="ctr">
                      <a:solidFill>
                        <a:srgbClr val="D8D8D8"/>
                      </a:solidFill>
                      <a:prstDash val="solid"/>
                      <a:round/>
                      <a:headEnd type="none" w="med" len="med"/>
                      <a:tailEnd type="none" w="med" len="med"/>
                    </a:lnT>
                    <a:lnB w="12697"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1200439709"/>
                  </a:ext>
                </a:extLst>
              </a:tr>
            </a:tbl>
          </a:graphicData>
        </a:graphic>
      </p:graphicFrame>
      <p:sp>
        <p:nvSpPr>
          <p:cNvPr id="5" name="コンテンツ プレースホルダー 1">
            <a:extLst>
              <a:ext uri="{FF2B5EF4-FFF2-40B4-BE49-F238E27FC236}">
                <a16:creationId xmlns:a16="http://schemas.microsoft.com/office/drawing/2014/main" id="{ADA22260-104E-2BEB-C4FF-1DDBF07A12B3}"/>
              </a:ext>
            </a:extLst>
          </p:cNvPr>
          <p:cNvSpPr txBox="1">
            <a:spLocks/>
          </p:cNvSpPr>
          <p:nvPr/>
        </p:nvSpPr>
        <p:spPr>
          <a:xfrm>
            <a:off x="210807" y="258892"/>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a:t>行政案件の実績</a:t>
            </a:r>
          </a:p>
        </p:txBody>
      </p:sp>
      <p:sp>
        <p:nvSpPr>
          <p:cNvPr id="7" name="フッター プレースホルダー 6">
            <a:extLst>
              <a:ext uri="{FF2B5EF4-FFF2-40B4-BE49-F238E27FC236}">
                <a16:creationId xmlns:a16="http://schemas.microsoft.com/office/drawing/2014/main" id="{D72E5936-BEF8-52C4-CD97-93C2FB81D5DF}"/>
              </a:ext>
            </a:extLst>
          </p:cNvPr>
          <p:cNvSpPr>
            <a:spLocks noGrp="1"/>
          </p:cNvSpPr>
          <p:nvPr>
            <p:ph type="ftr" sz="quarter" idx="12"/>
          </p:nvPr>
        </p:nvSpPr>
        <p:spPr/>
        <p:txBody>
          <a:bodyPr/>
          <a:lstStyle/>
          <a:p>
            <a:r>
              <a:rPr lang="en-GB" altLang="en-GB"/>
              <a:t>Copyright © 2023 Publink inc.</a:t>
            </a:r>
          </a:p>
        </p:txBody>
      </p:sp>
      <p:sp>
        <p:nvSpPr>
          <p:cNvPr id="8" name="スライド番号プレースホルダー 7">
            <a:extLst>
              <a:ext uri="{FF2B5EF4-FFF2-40B4-BE49-F238E27FC236}">
                <a16:creationId xmlns:a16="http://schemas.microsoft.com/office/drawing/2014/main" id="{7859D1BF-AEA8-9F41-D40B-4A1C6084F28E}"/>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13</a:t>
            </a:fld>
            <a:endParaRPr kumimoji="1" lang="ja-JP" altLang="en-US"/>
          </a:p>
        </p:txBody>
      </p:sp>
    </p:spTree>
    <p:extLst>
      <p:ext uri="{BB962C8B-B14F-4D97-AF65-F5344CB8AC3E}">
        <p14:creationId xmlns:p14="http://schemas.microsoft.com/office/powerpoint/2010/main" val="2128949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a:extLst>
              <a:ext uri="{FF2B5EF4-FFF2-40B4-BE49-F238E27FC236}">
                <a16:creationId xmlns:a16="http://schemas.microsoft.com/office/drawing/2014/main" id="{BF82BD31-3D8F-5F9D-088E-9E3695A0D746}"/>
              </a:ext>
            </a:extLst>
          </p:cNvPr>
          <p:cNvSpPr txBox="1">
            <a:spLocks/>
          </p:cNvSpPr>
          <p:nvPr/>
        </p:nvSpPr>
        <p:spPr>
          <a:xfrm>
            <a:off x="328350" y="864873"/>
            <a:ext cx="9249299" cy="640159"/>
          </a:xfrm>
          <a:prstGeom prst="rect">
            <a:avLst/>
          </a:prstGeom>
          <a:solidFill>
            <a:schemeClr val="bg1">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下記の人材育成・インキュベーションプログラムを運営しております</a:t>
            </a:r>
            <a:endParaRPr lang="en-US" altLang="ja-JP" sz="1400" b="1">
              <a:solidFill>
                <a:schemeClr val="tx1">
                  <a:lumMod val="75000"/>
                  <a:lumOff val="25000"/>
                </a:schemeClr>
              </a:solidFill>
              <a:latin typeface="Yu Gothic UI" panose="020B0500000000000000" pitchFamily="34" charset="-128"/>
              <a:ea typeface="Yu Gothic UI" panose="020B0500000000000000" pitchFamily="34" charset="-128"/>
            </a:endParaRPr>
          </a:p>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コーチングや官民を超えたプロジェクト組成などのノウハウを本事業でも活かします</a:t>
            </a:r>
          </a:p>
        </p:txBody>
      </p:sp>
      <p:sp>
        <p:nvSpPr>
          <p:cNvPr id="6" name="テキスト ボックス 5">
            <a:extLst>
              <a:ext uri="{FF2B5EF4-FFF2-40B4-BE49-F238E27FC236}">
                <a16:creationId xmlns:a16="http://schemas.microsoft.com/office/drawing/2014/main" id="{2AD76B47-54A5-D014-FA29-5A1BB69C4F90}"/>
              </a:ext>
            </a:extLst>
          </p:cNvPr>
          <p:cNvSpPr txBox="1"/>
          <p:nvPr/>
        </p:nvSpPr>
        <p:spPr>
          <a:xfrm>
            <a:off x="176269" y="2417099"/>
            <a:ext cx="3216927" cy="3429272"/>
          </a:xfrm>
          <a:prstGeom prst="rect">
            <a:avLst/>
          </a:prstGeom>
          <a:noFill/>
        </p:spPr>
        <p:txBody>
          <a:bodyPr wrap="square">
            <a:spAutoFit/>
          </a:bodyPr>
          <a:lstStyle/>
          <a:p>
            <a:pPr>
              <a:lnSpc>
                <a:spcPct val="120000"/>
              </a:lnSpc>
            </a:pPr>
            <a:r>
              <a:rPr lang="ja-JP" altLang="en-US" sz="1400">
                <a:solidFill>
                  <a:srgbClr val="000000"/>
                </a:solidFill>
                <a:latin typeface="Yu Gothic UI" panose="020B0500000000000000" pitchFamily="34" charset="-128"/>
                <a:ea typeface="Yu Gothic UI" panose="020B0500000000000000" pitchFamily="34" charset="-128"/>
                <a:cs typeface="Arial"/>
                <a:sym typeface="Arial"/>
              </a:rPr>
              <a:t>ゼロセク・インキュベーションプログラムは、官僚や地方自治体、企業等に所属する高い熱量を持った方々が、</a:t>
            </a:r>
            <a:r>
              <a:rPr lang="ja-JP" altLang="en-US" sz="1400" b="1">
                <a:solidFill>
                  <a:schemeClr val="tx2"/>
                </a:solidFill>
                <a:latin typeface="Yu Gothic UI" panose="020B0500000000000000" pitchFamily="34" charset="-128"/>
                <a:ea typeface="Yu Gothic UI" panose="020B0500000000000000" pitchFamily="34" charset="-128"/>
                <a:cs typeface="Arial"/>
                <a:sym typeface="Arial"/>
              </a:rPr>
              <a:t>人生をかけてやりたいこと</a:t>
            </a:r>
            <a:r>
              <a:rPr lang="ja-JP" altLang="en-US" sz="1400">
                <a:solidFill>
                  <a:srgbClr val="3F3F3F"/>
                </a:solidFill>
                <a:latin typeface="Yu Gothic UI" panose="020B0500000000000000" pitchFamily="34" charset="-128"/>
                <a:ea typeface="Yu Gothic UI" panose="020B0500000000000000" pitchFamily="34" charset="-128"/>
                <a:cs typeface="Arial"/>
                <a:sym typeface="Arial"/>
              </a:rPr>
              <a:t>に向き合った上で</a:t>
            </a:r>
            <a:r>
              <a:rPr lang="ja-JP" altLang="en-US" sz="1400">
                <a:solidFill>
                  <a:srgbClr val="000000"/>
                </a:solidFill>
                <a:latin typeface="Yu Gothic UI" panose="020B0500000000000000" pitchFamily="34" charset="-128"/>
                <a:ea typeface="Yu Gothic UI" panose="020B0500000000000000" pitchFamily="34" charset="-128"/>
                <a:cs typeface="Arial"/>
                <a:sym typeface="Arial"/>
              </a:rPr>
              <a:t>、</a:t>
            </a:r>
            <a:r>
              <a:rPr lang="ja-JP" altLang="en-US" sz="1400" b="1">
                <a:solidFill>
                  <a:schemeClr val="tx2"/>
                </a:solidFill>
                <a:latin typeface="Yu Gothic UI" panose="020B0500000000000000" pitchFamily="34" charset="-128"/>
                <a:ea typeface="Yu Gothic UI" panose="020B0500000000000000" pitchFamily="34" charset="-128"/>
                <a:cs typeface="Arial"/>
                <a:sym typeface="Arial"/>
              </a:rPr>
              <a:t>セクターをまたいで</a:t>
            </a:r>
            <a:r>
              <a:rPr lang="ja-JP" altLang="en-US" sz="1400">
                <a:solidFill>
                  <a:srgbClr val="000000"/>
                </a:solidFill>
                <a:latin typeface="Yu Gothic UI" panose="020B0500000000000000" pitchFamily="34" charset="-128"/>
                <a:ea typeface="Yu Gothic UI" panose="020B0500000000000000" pitchFamily="34" charset="-128"/>
                <a:cs typeface="Arial"/>
                <a:sym typeface="Arial"/>
              </a:rPr>
              <a:t>イノベーションに必要な</a:t>
            </a:r>
            <a:r>
              <a:rPr lang="ja-JP" altLang="en-US" sz="1400" b="1">
                <a:solidFill>
                  <a:schemeClr val="tx2"/>
                </a:solidFill>
                <a:latin typeface="Yu Gothic UI" panose="020B0500000000000000" pitchFamily="34" charset="-128"/>
                <a:ea typeface="Yu Gothic UI" panose="020B0500000000000000" pitchFamily="34" charset="-128"/>
                <a:cs typeface="Arial"/>
                <a:sym typeface="Arial"/>
              </a:rPr>
              <a:t>「知の探索」</a:t>
            </a:r>
            <a:r>
              <a:rPr lang="ja-JP" altLang="en-US" sz="1400">
                <a:solidFill>
                  <a:srgbClr val="000000"/>
                </a:solidFill>
                <a:latin typeface="Yu Gothic UI" panose="020B0500000000000000" pitchFamily="34" charset="-128"/>
                <a:ea typeface="Yu Gothic UI" panose="020B0500000000000000" pitchFamily="34" charset="-128"/>
                <a:cs typeface="Arial"/>
                <a:sym typeface="Arial"/>
              </a:rPr>
              <a:t>を行い、</a:t>
            </a:r>
            <a:r>
              <a:rPr lang="ja-JP" altLang="en-US" sz="1400" b="1">
                <a:solidFill>
                  <a:schemeClr val="tx2"/>
                </a:solidFill>
                <a:latin typeface="Yu Gothic UI" panose="020B0500000000000000" pitchFamily="34" charset="-128"/>
                <a:ea typeface="Yu Gothic UI" panose="020B0500000000000000" pitchFamily="34" charset="-128"/>
                <a:cs typeface="Arial"/>
                <a:sym typeface="Arial"/>
              </a:rPr>
              <a:t>より良い未来のための事業</a:t>
            </a:r>
            <a:r>
              <a:rPr lang="en-US" altLang="ja-JP" sz="1400" b="1">
                <a:solidFill>
                  <a:schemeClr val="tx2"/>
                </a:solidFill>
                <a:latin typeface="Yu Gothic UI" panose="020B0500000000000000" pitchFamily="34" charset="-128"/>
                <a:ea typeface="Yu Gothic UI" panose="020B0500000000000000" pitchFamily="34" charset="-128"/>
                <a:cs typeface="Arial"/>
                <a:sym typeface="Arial"/>
              </a:rPr>
              <a:t>/</a:t>
            </a:r>
            <a:r>
              <a:rPr lang="ja-JP" altLang="en-US" sz="1400" b="1">
                <a:solidFill>
                  <a:schemeClr val="tx2"/>
                </a:solidFill>
                <a:latin typeface="Yu Gothic UI" panose="020B0500000000000000" pitchFamily="34" charset="-128"/>
                <a:ea typeface="Yu Gothic UI" panose="020B0500000000000000" pitchFamily="34" charset="-128"/>
                <a:cs typeface="Arial"/>
                <a:sym typeface="Arial"/>
              </a:rPr>
              <a:t>政策</a:t>
            </a:r>
            <a:r>
              <a:rPr lang="ja-JP" altLang="en-US" sz="1400">
                <a:solidFill>
                  <a:srgbClr val="000000"/>
                </a:solidFill>
                <a:latin typeface="Yu Gothic UI" panose="020B0500000000000000" pitchFamily="34" charset="-128"/>
                <a:ea typeface="Yu Gothic UI" panose="020B0500000000000000" pitchFamily="34" charset="-128"/>
                <a:cs typeface="Arial"/>
                <a:sym typeface="Arial"/>
              </a:rPr>
              <a:t>を創造していくプログラムです</a:t>
            </a:r>
          </a:p>
          <a:p>
            <a:pPr>
              <a:lnSpc>
                <a:spcPct val="120000"/>
              </a:lnSpc>
            </a:pPr>
            <a:br>
              <a:rPr lang="ja-JP" altLang="en-US" sz="1400">
                <a:solidFill>
                  <a:srgbClr val="000000"/>
                </a:solidFill>
                <a:latin typeface="Yu Gothic UI" panose="020B0500000000000000" pitchFamily="34" charset="-128"/>
                <a:ea typeface="Yu Gothic UI" panose="020B0500000000000000" pitchFamily="34" charset="-128"/>
                <a:cs typeface="Arial"/>
                <a:sym typeface="Arial"/>
              </a:rPr>
            </a:br>
            <a:r>
              <a:rPr lang="ja-JP" altLang="en-US" sz="1400">
                <a:solidFill>
                  <a:srgbClr val="000000"/>
                </a:solidFill>
                <a:latin typeface="Yu Gothic UI" panose="020B0500000000000000" pitchFamily="34" charset="-128"/>
                <a:ea typeface="Yu Gothic UI" panose="020B0500000000000000" pitchFamily="34" charset="-128"/>
                <a:cs typeface="Arial"/>
                <a:sym typeface="Arial"/>
              </a:rPr>
              <a:t>ご自身の内面に向き合い思考を整理していただくための</a:t>
            </a:r>
            <a:r>
              <a:rPr lang="en-US" altLang="ja-JP" sz="1400" b="1">
                <a:solidFill>
                  <a:schemeClr val="tx2"/>
                </a:solidFill>
                <a:latin typeface="Yu Gothic UI" panose="020B0500000000000000" pitchFamily="34" charset="-128"/>
                <a:ea typeface="Yu Gothic UI" panose="020B0500000000000000" pitchFamily="34" charset="-128"/>
                <a:cs typeface="Arial"/>
                <a:sym typeface="Arial"/>
              </a:rPr>
              <a:t>1</a:t>
            </a:r>
            <a:r>
              <a:rPr lang="en" altLang="ja-JP" sz="1400" b="1">
                <a:solidFill>
                  <a:schemeClr val="tx2"/>
                </a:solidFill>
                <a:latin typeface="Yu Gothic UI" panose="020B0500000000000000" pitchFamily="34" charset="-128"/>
                <a:ea typeface="Yu Gothic UI" panose="020B0500000000000000" pitchFamily="34" charset="-128"/>
                <a:cs typeface="Arial"/>
                <a:sym typeface="Arial"/>
              </a:rPr>
              <a:t>on1</a:t>
            </a:r>
            <a:r>
              <a:rPr lang="ja-JP" altLang="en-US" sz="1400" b="1">
                <a:solidFill>
                  <a:schemeClr val="tx2"/>
                </a:solidFill>
                <a:latin typeface="Yu Gothic UI" panose="020B0500000000000000" pitchFamily="34" charset="-128"/>
                <a:ea typeface="Yu Gothic UI" panose="020B0500000000000000" pitchFamily="34" charset="-128"/>
                <a:cs typeface="Arial"/>
                <a:sym typeface="Arial"/>
              </a:rPr>
              <a:t>メンタリング</a:t>
            </a:r>
            <a:r>
              <a:rPr lang="ja-JP" altLang="en-US" sz="1400">
                <a:solidFill>
                  <a:schemeClr val="tx2"/>
                </a:solidFill>
                <a:latin typeface="Yu Gothic UI" panose="020B0500000000000000" pitchFamily="34" charset="-128"/>
                <a:ea typeface="Yu Gothic UI" panose="020B0500000000000000" pitchFamily="34" charset="-128"/>
                <a:cs typeface="Arial"/>
                <a:sym typeface="Arial"/>
              </a:rPr>
              <a:t>、</a:t>
            </a:r>
            <a:r>
              <a:rPr lang="ja-JP" altLang="en-US" sz="1400" b="1">
                <a:solidFill>
                  <a:schemeClr val="tx2"/>
                </a:solidFill>
                <a:latin typeface="Yu Gothic UI" panose="020B0500000000000000" pitchFamily="34" charset="-128"/>
                <a:ea typeface="Yu Gothic UI" panose="020B0500000000000000" pitchFamily="34" charset="-128"/>
                <a:cs typeface="Arial"/>
                <a:sym typeface="Arial"/>
              </a:rPr>
              <a:t>新規事業のプロフェッショナルによる講演</a:t>
            </a:r>
            <a:r>
              <a:rPr lang="ja-JP" altLang="en-US" sz="1400">
                <a:solidFill>
                  <a:srgbClr val="000000"/>
                </a:solidFill>
                <a:latin typeface="Yu Gothic UI" panose="020B0500000000000000" pitchFamily="34" charset="-128"/>
                <a:ea typeface="Yu Gothic UI" panose="020B0500000000000000" pitchFamily="34" charset="-128"/>
                <a:cs typeface="Arial"/>
                <a:sym typeface="Arial"/>
              </a:rPr>
              <a:t>など、参加者の皆様お一人おひとりと社会の未来を変えていくプログラムとなっております！</a:t>
            </a:r>
          </a:p>
        </p:txBody>
      </p:sp>
      <p:pic>
        <p:nvPicPr>
          <p:cNvPr id="10" name="図 9" descr="テーブル が含まれている画像&#10;&#10;自動的に生成された説明">
            <a:extLst>
              <a:ext uri="{FF2B5EF4-FFF2-40B4-BE49-F238E27FC236}">
                <a16:creationId xmlns:a16="http://schemas.microsoft.com/office/drawing/2014/main" id="{016AAEF8-EF6E-9C1B-7F38-A7EB5ED89E0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04692" y="3977560"/>
            <a:ext cx="5772957" cy="2384966"/>
          </a:xfrm>
          <a:prstGeom prst="rect">
            <a:avLst/>
          </a:prstGeom>
        </p:spPr>
      </p:pic>
      <p:pic>
        <p:nvPicPr>
          <p:cNvPr id="22" name="Google Shape;65;p15">
            <a:extLst>
              <a:ext uri="{FF2B5EF4-FFF2-40B4-BE49-F238E27FC236}">
                <a16:creationId xmlns:a16="http://schemas.microsoft.com/office/drawing/2014/main" id="{0D87631C-3776-4FBE-FF7D-37D2F23FFA82}"/>
              </a:ext>
            </a:extLst>
          </p:cNvPr>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3513380" y="2025348"/>
            <a:ext cx="2322976" cy="1526985"/>
          </a:xfrm>
          <a:prstGeom prst="rect">
            <a:avLst/>
          </a:prstGeom>
          <a:noFill/>
          <a:ln>
            <a:noFill/>
          </a:ln>
        </p:spPr>
      </p:pic>
      <p:sp>
        <p:nvSpPr>
          <p:cNvPr id="5" name="コンテンツ プレースホルダー 1">
            <a:extLst>
              <a:ext uri="{FF2B5EF4-FFF2-40B4-BE49-F238E27FC236}">
                <a16:creationId xmlns:a16="http://schemas.microsoft.com/office/drawing/2014/main" id="{FAB10239-FCD5-07CB-1E50-8DC6A87C4965}"/>
              </a:ext>
            </a:extLst>
          </p:cNvPr>
          <p:cNvSpPr txBox="1">
            <a:spLocks/>
          </p:cNvSpPr>
          <p:nvPr/>
        </p:nvSpPr>
        <p:spPr>
          <a:xfrm>
            <a:off x="199251" y="262766"/>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a:t>事業紹介：ゼロセク・インキュベーションプログラム</a:t>
            </a:r>
          </a:p>
        </p:txBody>
      </p:sp>
      <p:pic>
        <p:nvPicPr>
          <p:cNvPr id="7" name="図 6">
            <a:extLst>
              <a:ext uri="{FF2B5EF4-FFF2-40B4-BE49-F238E27FC236}">
                <a16:creationId xmlns:a16="http://schemas.microsoft.com/office/drawing/2014/main" id="{24AF6FD8-C6B3-A356-872C-4EC4781AA762}"/>
              </a:ext>
            </a:extLst>
          </p:cNvPr>
          <p:cNvPicPr>
            <a:picLocks noChangeAspect="1"/>
          </p:cNvPicPr>
          <p:nvPr/>
        </p:nvPicPr>
        <p:blipFill>
          <a:blip r:embed="rId8"/>
          <a:stretch>
            <a:fillRect/>
          </a:stretch>
        </p:blipFill>
        <p:spPr>
          <a:xfrm>
            <a:off x="5934842" y="1708172"/>
            <a:ext cx="3642807" cy="2066248"/>
          </a:xfrm>
          <a:prstGeom prst="rect">
            <a:avLst/>
          </a:prstGeom>
        </p:spPr>
      </p:pic>
      <p:sp>
        <p:nvSpPr>
          <p:cNvPr id="8" name="フッター プレースホルダー 7">
            <a:extLst>
              <a:ext uri="{FF2B5EF4-FFF2-40B4-BE49-F238E27FC236}">
                <a16:creationId xmlns:a16="http://schemas.microsoft.com/office/drawing/2014/main" id="{1C2DA53A-49E2-90A0-911B-67F0050E317A}"/>
              </a:ext>
            </a:extLst>
          </p:cNvPr>
          <p:cNvSpPr>
            <a:spLocks noGrp="1"/>
          </p:cNvSpPr>
          <p:nvPr>
            <p:ph type="ftr" sz="quarter" idx="12"/>
          </p:nvPr>
        </p:nvSpPr>
        <p:spPr/>
        <p:txBody>
          <a:bodyPr/>
          <a:lstStyle/>
          <a:p>
            <a:r>
              <a:rPr lang="en-GB" altLang="en-GB"/>
              <a:t>Copyright © 2023 Publink inc.</a:t>
            </a:r>
          </a:p>
        </p:txBody>
      </p:sp>
      <p:sp>
        <p:nvSpPr>
          <p:cNvPr id="9" name="スライド番号プレースホルダー 8">
            <a:extLst>
              <a:ext uri="{FF2B5EF4-FFF2-40B4-BE49-F238E27FC236}">
                <a16:creationId xmlns:a16="http://schemas.microsoft.com/office/drawing/2014/main" id="{33955A5D-8277-A1AA-FCC8-CB00AAC5D427}"/>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14</a:t>
            </a:fld>
            <a:endParaRPr kumimoji="1" lang="ja-JP" altLang="en-US"/>
          </a:p>
        </p:txBody>
      </p:sp>
    </p:spTree>
    <p:extLst>
      <p:ext uri="{BB962C8B-B14F-4D97-AF65-F5344CB8AC3E}">
        <p14:creationId xmlns:p14="http://schemas.microsoft.com/office/powerpoint/2010/main" val="1415783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256;p2">
            <a:extLst>
              <a:ext uri="{FF2B5EF4-FFF2-40B4-BE49-F238E27FC236}">
                <a16:creationId xmlns:a16="http://schemas.microsoft.com/office/drawing/2014/main" id="{0AE781DE-89DE-57C8-7A2E-542BF33E7AED}"/>
              </a:ext>
            </a:extLst>
          </p:cNvPr>
          <p:cNvSpPr txBox="1"/>
          <p:nvPr/>
        </p:nvSpPr>
        <p:spPr>
          <a:xfrm>
            <a:off x="586125" y="1026837"/>
            <a:ext cx="8749813" cy="787833"/>
          </a:xfrm>
          <a:prstGeom prst="rect">
            <a:avLst/>
          </a:prstGeom>
          <a:solidFill>
            <a:schemeClr val="bg1">
              <a:lumMod val="95000"/>
            </a:schemeClr>
          </a:solidFill>
          <a:ln>
            <a:noFill/>
          </a:ln>
        </p:spPr>
        <p:txBody>
          <a:bodyPr spcFirstLastPara="1" wrap="square" lIns="84392" tIns="42185" rIns="84392" bIns="42185" anchor="ctr" anchorCtr="0">
            <a:noAutofit/>
          </a:bodyPr>
          <a:lstStyle/>
          <a:p>
            <a:pPr algn="ctr" defTabSz="844083">
              <a:buClr>
                <a:srgbClr val="0099F3"/>
              </a:buClr>
              <a:buSzPts val="1600"/>
            </a:pPr>
            <a:endParaRPr lang="ja-JP" altLang="en-US" sz="1477" b="1" kern="0">
              <a:solidFill>
                <a:srgbClr val="FFFFFF"/>
              </a:solidFill>
              <a:latin typeface="Yu Gothic UI" panose="020B0500000000000000" pitchFamily="34" charset="-128"/>
              <a:ea typeface="Yu Gothic UI" panose="020B0500000000000000" pitchFamily="34" charset="-128"/>
              <a:cs typeface="Meiryo"/>
              <a:sym typeface="Meiryo"/>
            </a:endParaRPr>
          </a:p>
        </p:txBody>
      </p:sp>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9BBA47D4-C38B-7472-0DAA-AD927DC88E2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99345" y="3273469"/>
            <a:ext cx="1783069" cy="1471312"/>
          </a:xfrm>
          <a:prstGeom prst="rect">
            <a:avLst/>
          </a:prstGeom>
          <a:ln>
            <a:noFill/>
          </a:ln>
          <a:effectLst/>
        </p:spPr>
      </p:pic>
      <p:pic>
        <p:nvPicPr>
          <p:cNvPr id="4" name="図 3">
            <a:extLst>
              <a:ext uri="{FF2B5EF4-FFF2-40B4-BE49-F238E27FC236}">
                <a16:creationId xmlns:a16="http://schemas.microsoft.com/office/drawing/2014/main" id="{CB88667D-2B2C-4294-BE1F-1CA645DEF60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03520" y="3846052"/>
            <a:ext cx="2228849" cy="1797459"/>
          </a:xfrm>
          <a:prstGeom prst="rect">
            <a:avLst/>
          </a:prstGeom>
          <a:ln>
            <a:noFill/>
          </a:ln>
          <a:effectLst/>
        </p:spPr>
      </p:pic>
      <p:pic>
        <p:nvPicPr>
          <p:cNvPr id="5" name="図 4">
            <a:extLst>
              <a:ext uri="{FF2B5EF4-FFF2-40B4-BE49-F238E27FC236}">
                <a16:creationId xmlns:a16="http://schemas.microsoft.com/office/drawing/2014/main" id="{8FD194A1-D346-CD29-1A56-7534786EF30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399344" y="4882057"/>
            <a:ext cx="1845599" cy="1390039"/>
          </a:xfrm>
          <a:prstGeom prst="rect">
            <a:avLst/>
          </a:prstGeom>
          <a:blipFill>
            <a:blip r:embed="rId9"/>
            <a:tile tx="0" ty="0" sx="100000" sy="100000" flip="none" algn="tl"/>
          </a:blipFill>
          <a:ln>
            <a:noFill/>
          </a:ln>
          <a:effectLst/>
        </p:spPr>
      </p:pic>
      <p:sp>
        <p:nvSpPr>
          <p:cNvPr id="6" name="正方形/長方形 5">
            <a:extLst>
              <a:ext uri="{FF2B5EF4-FFF2-40B4-BE49-F238E27FC236}">
                <a16:creationId xmlns:a16="http://schemas.microsoft.com/office/drawing/2014/main" id="{3784E41E-E36D-D3C4-8BFC-DB7ADA2FDFE8}"/>
              </a:ext>
            </a:extLst>
          </p:cNvPr>
          <p:cNvSpPr/>
          <p:nvPr/>
        </p:nvSpPr>
        <p:spPr>
          <a:xfrm>
            <a:off x="327666" y="3221336"/>
            <a:ext cx="4868363" cy="304689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ja-JP" altLang="en-US" sz="1219" b="1">
                <a:solidFill>
                  <a:schemeClr val="tx1">
                    <a:lumMod val="65000"/>
                    <a:lumOff val="35000"/>
                  </a:schemeClr>
                </a:solidFill>
                <a:latin typeface="Yu Gothic UI" panose="020B0500000000000000" pitchFamily="34" charset="-128"/>
                <a:ea typeface="Yu Gothic UI" panose="020B0500000000000000" pitchFamily="34" charset="-128"/>
              </a:rPr>
              <a:t>政策とは、行動変容を促し、社会課題を解決する営み。</a:t>
            </a: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r>
              <a:rPr lang="ja-JP" altLang="en-US" sz="1219" b="1">
                <a:solidFill>
                  <a:schemeClr val="tx1">
                    <a:lumMod val="65000"/>
                    <a:lumOff val="35000"/>
                  </a:schemeClr>
                </a:solidFill>
                <a:latin typeface="Yu Gothic UI" panose="020B0500000000000000" pitchFamily="34" charset="-128"/>
                <a:ea typeface="Yu Gothic UI" panose="020B0500000000000000" pitchFamily="34" charset="-128"/>
              </a:rPr>
              <a:t>そして、市場に、私たちに、大きな影響を及ぼす。</a:t>
            </a: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r>
              <a:rPr lang="ja-JP" altLang="en-US" sz="1219">
                <a:solidFill>
                  <a:schemeClr val="tx1">
                    <a:lumMod val="65000"/>
                    <a:lumOff val="35000"/>
                  </a:schemeClr>
                </a:solidFill>
                <a:latin typeface="Yu Gothic UI" panose="020B0500000000000000" pitchFamily="34" charset="-128"/>
                <a:ea typeface="Yu Gothic UI" panose="020B0500000000000000" pitchFamily="34" charset="-128"/>
              </a:rPr>
              <a:t> 　規制によって、縮小する市場と成長する市場。</a:t>
            </a:r>
            <a:endParaRPr lang="en-US" altLang="ja-JP" sz="1219">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r>
              <a:rPr lang="ja-JP" altLang="en-US" sz="1219">
                <a:solidFill>
                  <a:schemeClr val="tx1">
                    <a:lumMod val="65000"/>
                    <a:lumOff val="35000"/>
                  </a:schemeClr>
                </a:solidFill>
                <a:latin typeface="Yu Gothic UI" panose="020B0500000000000000" pitchFamily="34" charset="-128"/>
                <a:ea typeface="Yu Gothic UI" panose="020B0500000000000000" pitchFamily="34" charset="-128"/>
              </a:rPr>
              <a:t> 　人々の行動を補助、制限をし、変容を促す施策。</a:t>
            </a:r>
            <a:endParaRPr lang="en-US" altLang="ja-JP" sz="1219">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r>
              <a:rPr lang="ja-JP" altLang="en-US" sz="1219">
                <a:solidFill>
                  <a:schemeClr val="tx1">
                    <a:lumMod val="65000"/>
                    <a:lumOff val="35000"/>
                  </a:schemeClr>
                </a:solidFill>
                <a:latin typeface="Yu Gothic UI" panose="020B0500000000000000" pitchFamily="34" charset="-128"/>
                <a:ea typeface="Yu Gothic UI" panose="020B0500000000000000" pitchFamily="34" charset="-128"/>
              </a:rPr>
              <a:t> 　成長を見込まれ、行政予算が大規模に投入される産業。</a:t>
            </a:r>
            <a:endParaRPr lang="en-US" altLang="ja-JP" sz="1219">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r>
              <a:rPr lang="ja-JP" altLang="en-US" sz="1219" b="1">
                <a:solidFill>
                  <a:schemeClr val="tx1">
                    <a:lumMod val="65000"/>
                    <a:lumOff val="35000"/>
                  </a:schemeClr>
                </a:solidFill>
                <a:latin typeface="Yu Gothic UI" panose="020B0500000000000000" pitchFamily="34" charset="-128"/>
                <a:ea typeface="Yu Gothic UI" panose="020B0500000000000000" pitchFamily="34" charset="-128"/>
              </a:rPr>
              <a:t>社会課題への意識が高まる中、利益追求だけでなく「社会課題</a:t>
            </a: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r>
              <a:rPr lang="ja-JP" altLang="en-US" sz="1219" b="1">
                <a:solidFill>
                  <a:schemeClr val="tx1">
                    <a:lumMod val="65000"/>
                    <a:lumOff val="35000"/>
                  </a:schemeClr>
                </a:solidFill>
                <a:latin typeface="Yu Gothic UI" panose="020B0500000000000000" pitchFamily="34" charset="-128"/>
                <a:ea typeface="Yu Gothic UI" panose="020B0500000000000000" pitchFamily="34" charset="-128"/>
              </a:rPr>
              <a:t>解決と企業の成長が連動させる視点」が不可欠になる。</a:t>
            </a: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a:p>
            <a:pPr>
              <a:lnSpc>
                <a:spcPct val="120000"/>
              </a:lnSpc>
            </a:pPr>
            <a:r>
              <a:rPr lang="en-US" altLang="ja-JP" sz="1219" b="1" err="1">
                <a:solidFill>
                  <a:schemeClr val="tx1">
                    <a:lumMod val="65000"/>
                    <a:lumOff val="35000"/>
                  </a:schemeClr>
                </a:solidFill>
                <a:latin typeface="Yu Gothic UI" panose="020B0500000000000000" pitchFamily="34" charset="-128"/>
                <a:ea typeface="Yu Gothic UI" panose="020B0500000000000000" pitchFamily="34" charset="-128"/>
              </a:rPr>
              <a:t>Publingual</a:t>
            </a:r>
            <a:r>
              <a:rPr lang="ja-JP" altLang="en-US" sz="1219" b="1">
                <a:solidFill>
                  <a:schemeClr val="tx1">
                    <a:lumMod val="65000"/>
                    <a:lumOff val="35000"/>
                  </a:schemeClr>
                </a:solidFill>
                <a:latin typeface="Yu Gothic UI" panose="020B0500000000000000" pitchFamily="34" charset="-128"/>
                <a:ea typeface="Yu Gothic UI" panose="020B0500000000000000" pitchFamily="34" charset="-128"/>
              </a:rPr>
              <a:t>は、次の時代を創るビジネスパーソンに、政策の流れを読み、「次の風向き」を把握し、戦略に変えるための羅針盤となるソーシャル政策メディアを目指します。</a:t>
            </a:r>
            <a:endParaRPr lang="en-US" altLang="ja-JP" sz="1219" b="1">
              <a:solidFill>
                <a:schemeClr val="tx1">
                  <a:lumMod val="65000"/>
                  <a:lumOff val="35000"/>
                </a:schemeClr>
              </a:solidFill>
              <a:latin typeface="Yu Gothic UI" panose="020B0500000000000000" pitchFamily="34" charset="-128"/>
              <a:ea typeface="Yu Gothic UI" panose="020B0500000000000000" pitchFamily="34" charset="-128"/>
            </a:endParaRPr>
          </a:p>
        </p:txBody>
      </p:sp>
      <p:sp>
        <p:nvSpPr>
          <p:cNvPr id="7" name="正方形/長方形 6">
            <a:extLst>
              <a:ext uri="{FF2B5EF4-FFF2-40B4-BE49-F238E27FC236}">
                <a16:creationId xmlns:a16="http://schemas.microsoft.com/office/drawing/2014/main" id="{E61B7602-D4D8-5EF8-5463-D31BCB0C6A14}"/>
              </a:ext>
            </a:extLst>
          </p:cNvPr>
          <p:cNvSpPr/>
          <p:nvPr/>
        </p:nvSpPr>
        <p:spPr>
          <a:xfrm>
            <a:off x="448772" y="3955162"/>
            <a:ext cx="37147" cy="583514"/>
          </a:xfrm>
          <a:prstGeom prst="rect">
            <a:avLst/>
          </a:prstGeom>
          <a:solidFill>
            <a:srgbClr val="1D2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b="1">
              <a:latin typeface="Yu Gothic UI" panose="020B0500000000000000" pitchFamily="34" charset="-128"/>
              <a:ea typeface="Yu Gothic UI" panose="020B0500000000000000" pitchFamily="34" charset="-128"/>
            </a:endParaRPr>
          </a:p>
        </p:txBody>
      </p:sp>
      <p:sp>
        <p:nvSpPr>
          <p:cNvPr id="8" name="テキスト ボックス 7">
            <a:extLst>
              <a:ext uri="{FF2B5EF4-FFF2-40B4-BE49-F238E27FC236}">
                <a16:creationId xmlns:a16="http://schemas.microsoft.com/office/drawing/2014/main" id="{7D1B1531-35F3-85E0-7B40-73AC1C05AFB5}"/>
              </a:ext>
            </a:extLst>
          </p:cNvPr>
          <p:cNvSpPr txBox="1"/>
          <p:nvPr/>
        </p:nvSpPr>
        <p:spPr>
          <a:xfrm>
            <a:off x="4793484" y="2420248"/>
            <a:ext cx="4953000" cy="317459"/>
          </a:xfrm>
          <a:prstGeom prst="rect">
            <a:avLst/>
          </a:prstGeom>
          <a:noFill/>
        </p:spPr>
        <p:txBody>
          <a:bodyPr wrap="square">
            <a:spAutoFit/>
          </a:bodyPr>
          <a:lstStyle/>
          <a:p>
            <a:pPr algn="ctr"/>
            <a:r>
              <a:rPr lang="ja-JP" altLang="en-US" sz="1463">
                <a:ea typeface="Hiragino Kaku Gothic Pro W3" panose="020B0300000000000000"/>
              </a:rPr>
              <a:t>詳細はこちら：</a:t>
            </a:r>
            <a:r>
              <a:rPr lang="en-US" altLang="ja-JP" sz="1463">
                <a:ea typeface="Hiragino Kaku Gothic Pro W3" panose="020B0300000000000000"/>
                <a:hlinkClick r:id="rId10"/>
              </a:rPr>
              <a:t>https://publingual.jp/</a:t>
            </a:r>
            <a:endParaRPr lang="ja-JP" altLang="en-US" sz="1463">
              <a:ea typeface="Hiragino Kaku Gothic Pro W3" panose="020B0300000000000000"/>
            </a:endParaRPr>
          </a:p>
        </p:txBody>
      </p:sp>
      <p:pic>
        <p:nvPicPr>
          <p:cNvPr id="9" name="図 8" descr="時計, 記号, ストリート, 市 が含まれている画像&#10;&#10;自動的に生成された説明">
            <a:extLst>
              <a:ext uri="{FF2B5EF4-FFF2-40B4-BE49-F238E27FC236}">
                <a16:creationId xmlns:a16="http://schemas.microsoft.com/office/drawing/2014/main" id="{893A4894-B3B4-3062-A386-1E563CBFD17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109234" y="2332759"/>
            <a:ext cx="2534285" cy="492436"/>
          </a:xfrm>
          <a:prstGeom prst="rect">
            <a:avLst/>
          </a:prstGeom>
        </p:spPr>
      </p:pic>
      <p:sp>
        <p:nvSpPr>
          <p:cNvPr id="10" name="テキスト プレースホルダー 3">
            <a:extLst>
              <a:ext uri="{FF2B5EF4-FFF2-40B4-BE49-F238E27FC236}">
                <a16:creationId xmlns:a16="http://schemas.microsoft.com/office/drawing/2014/main" id="{4425BC26-5208-0B43-3D8D-1E8697391AD2}"/>
              </a:ext>
            </a:extLst>
          </p:cNvPr>
          <p:cNvSpPr txBox="1">
            <a:spLocks/>
          </p:cNvSpPr>
          <p:nvPr/>
        </p:nvSpPr>
        <p:spPr>
          <a:xfrm>
            <a:off x="1387311" y="1104640"/>
            <a:ext cx="7131378" cy="640159"/>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最新の官民連携事例や政策を伝えるメディアを運営。</a:t>
            </a:r>
            <a:endParaRPr lang="en-US" altLang="ja-JP" sz="1400" b="1">
              <a:solidFill>
                <a:schemeClr val="tx1">
                  <a:lumMod val="75000"/>
                  <a:lumOff val="25000"/>
                </a:schemeClr>
              </a:solidFill>
              <a:latin typeface="Yu Gothic UI" panose="020B0500000000000000" pitchFamily="34" charset="-128"/>
              <a:ea typeface="Yu Gothic UI" panose="020B0500000000000000" pitchFamily="34" charset="-128"/>
            </a:endParaRPr>
          </a:p>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事業の認知向上や</a:t>
            </a:r>
            <a:r>
              <a:rPr lang="en-US" altLang="ja-JP" sz="1400" b="1">
                <a:solidFill>
                  <a:schemeClr val="tx1">
                    <a:lumMod val="75000"/>
                    <a:lumOff val="25000"/>
                  </a:schemeClr>
                </a:solidFill>
                <a:latin typeface="Yu Gothic UI" panose="020B0500000000000000" pitchFamily="34" charset="-128"/>
                <a:ea typeface="Yu Gothic UI" panose="020B0500000000000000" pitchFamily="34" charset="-128"/>
              </a:rPr>
              <a:t>PR</a:t>
            </a: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の場としても活用いただいています</a:t>
            </a:r>
          </a:p>
        </p:txBody>
      </p:sp>
      <p:sp>
        <p:nvSpPr>
          <p:cNvPr id="12" name="コンテンツ プレースホルダー 1">
            <a:extLst>
              <a:ext uri="{FF2B5EF4-FFF2-40B4-BE49-F238E27FC236}">
                <a16:creationId xmlns:a16="http://schemas.microsoft.com/office/drawing/2014/main" id="{7543BBA8-90A3-C733-6001-35B283723B77}"/>
              </a:ext>
            </a:extLst>
          </p:cNvPr>
          <p:cNvSpPr txBox="1">
            <a:spLocks/>
          </p:cNvSpPr>
          <p:nvPr/>
        </p:nvSpPr>
        <p:spPr>
          <a:xfrm>
            <a:off x="199251" y="262766"/>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a:t>事業紹介：官民共創メディア　</a:t>
            </a:r>
            <a:r>
              <a:rPr lang="en-US" altLang="ja-JP" err="1"/>
              <a:t>Publingual</a:t>
            </a:r>
            <a:endParaRPr lang="ja-JP" altLang="en-US"/>
          </a:p>
        </p:txBody>
      </p:sp>
      <p:sp>
        <p:nvSpPr>
          <p:cNvPr id="15" name="フッター プレースホルダー 14">
            <a:extLst>
              <a:ext uri="{FF2B5EF4-FFF2-40B4-BE49-F238E27FC236}">
                <a16:creationId xmlns:a16="http://schemas.microsoft.com/office/drawing/2014/main" id="{7098D41F-522E-C2F4-09DC-291E306746BC}"/>
              </a:ext>
            </a:extLst>
          </p:cNvPr>
          <p:cNvSpPr>
            <a:spLocks noGrp="1"/>
          </p:cNvSpPr>
          <p:nvPr>
            <p:ph type="ftr" sz="quarter" idx="12"/>
          </p:nvPr>
        </p:nvSpPr>
        <p:spPr/>
        <p:txBody>
          <a:bodyPr/>
          <a:lstStyle/>
          <a:p>
            <a:r>
              <a:rPr lang="en-GB" altLang="en-GB"/>
              <a:t>Copyright © 2023 Publink inc.</a:t>
            </a:r>
          </a:p>
        </p:txBody>
      </p:sp>
      <p:sp>
        <p:nvSpPr>
          <p:cNvPr id="16" name="スライド番号プレースホルダー 15">
            <a:extLst>
              <a:ext uri="{FF2B5EF4-FFF2-40B4-BE49-F238E27FC236}">
                <a16:creationId xmlns:a16="http://schemas.microsoft.com/office/drawing/2014/main" id="{A64955DD-F4A7-B020-5356-A844E8F22CF5}"/>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15</a:t>
            </a:fld>
            <a:endParaRPr kumimoji="1" lang="ja-JP" altLang="en-US"/>
          </a:p>
        </p:txBody>
      </p:sp>
    </p:spTree>
    <p:extLst>
      <p:ext uri="{BB962C8B-B14F-4D97-AF65-F5344CB8AC3E}">
        <p14:creationId xmlns:p14="http://schemas.microsoft.com/office/powerpoint/2010/main" val="2744869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FE6C97-DB89-E1C4-6A81-B583D0E48CEF}"/>
              </a:ext>
            </a:extLst>
          </p:cNvPr>
          <p:cNvSpPr/>
          <p:nvPr/>
        </p:nvSpPr>
        <p:spPr>
          <a:xfrm>
            <a:off x="1523999" y="832424"/>
            <a:ext cx="7924801" cy="206317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8BEF1DB9-DCD3-0748-5224-32E48AA5E53C}"/>
              </a:ext>
            </a:extLst>
          </p:cNvPr>
          <p:cNvSpPr/>
          <p:nvPr/>
        </p:nvSpPr>
        <p:spPr>
          <a:xfrm>
            <a:off x="1524000" y="3048000"/>
            <a:ext cx="7937393" cy="164531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3" name="スライド番号プレースホルダー 5">
            <a:extLst>
              <a:ext uri="{FF2B5EF4-FFF2-40B4-BE49-F238E27FC236}">
                <a16:creationId xmlns:a16="http://schemas.microsoft.com/office/drawing/2014/main" id="{469C971F-8885-491A-A19E-FE1331F00E4A}"/>
              </a:ext>
            </a:extLst>
          </p:cNvPr>
          <p:cNvSpPr txBox="1">
            <a:spLocks/>
          </p:cNvSpPr>
          <p:nvPr/>
        </p:nvSpPr>
        <p:spPr>
          <a:xfrm>
            <a:off x="9290910" y="6472436"/>
            <a:ext cx="854791" cy="365125"/>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9" name="フッター プレースホルダー 18">
            <a:extLst>
              <a:ext uri="{FF2B5EF4-FFF2-40B4-BE49-F238E27FC236}">
                <a16:creationId xmlns:a16="http://schemas.microsoft.com/office/drawing/2014/main" id="{CFF4CAF7-C84D-F7CC-B25D-A72C86C9FBB7}"/>
              </a:ext>
            </a:extLst>
          </p:cNvPr>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GB" altLang="en-GB" sz="1200" b="0" i="0" u="none" strike="noStrike" kern="1200" cap="none" spc="0" normalizeH="0" baseline="0" noProof="0">
                <a:ln>
                  <a:noFill/>
                </a:ln>
                <a:solidFill>
                  <a:srgbClr val="000000"/>
                </a:solidFill>
                <a:effectLst/>
                <a:uLnTx/>
                <a:uFillTx/>
                <a:latin typeface="Calibri"/>
                <a:ea typeface="+mn-ea"/>
                <a:cs typeface="+mn-cs"/>
              </a:rPr>
              <a:t>Copyright © 2023 Publink inc.</a:t>
            </a:r>
          </a:p>
        </p:txBody>
      </p:sp>
      <p:sp>
        <p:nvSpPr>
          <p:cNvPr id="4" name="コンテンツ プレースホルダー 3">
            <a:extLst>
              <a:ext uri="{FF2B5EF4-FFF2-40B4-BE49-F238E27FC236}">
                <a16:creationId xmlns:a16="http://schemas.microsoft.com/office/drawing/2014/main" id="{9B3C7085-1EE8-1C3E-5793-4E9ACD82824A}"/>
              </a:ext>
            </a:extLst>
          </p:cNvPr>
          <p:cNvSpPr>
            <a:spLocks noGrp="1"/>
          </p:cNvSpPr>
          <p:nvPr>
            <p:ph sz="quarter" idx="4294967295"/>
          </p:nvPr>
        </p:nvSpPr>
        <p:spPr>
          <a:xfrm>
            <a:off x="395605" y="223838"/>
            <a:ext cx="5513388" cy="468312"/>
          </a:xfrm>
          <a:prstGeom prst="rect">
            <a:avLst/>
          </a:prstGeom>
        </p:spPr>
        <p:txBody>
          <a:bodyPr/>
          <a:lstStyle/>
          <a:p>
            <a:pPr marL="0" indent="0">
              <a:buNone/>
            </a:pPr>
            <a:r>
              <a:rPr lang="ja-JP" altLang="en-US" sz="2400" b="1" dirty="0">
                <a:latin typeface="Yu Gothic UI" panose="020B0500000000000000" pitchFamily="34" charset="-128"/>
                <a:ea typeface="Yu Gothic UI" panose="020B0500000000000000" pitchFamily="34" charset="-128"/>
              </a:rPr>
              <a:t>メンバー紹介</a:t>
            </a:r>
          </a:p>
        </p:txBody>
      </p:sp>
      <p:sp>
        <p:nvSpPr>
          <p:cNvPr id="21" name="スライド番号プレースホルダー 20">
            <a:extLst>
              <a:ext uri="{FF2B5EF4-FFF2-40B4-BE49-F238E27FC236}">
                <a16:creationId xmlns:a16="http://schemas.microsoft.com/office/drawing/2014/main" id="{77C68B9A-429F-5E55-37BD-8F22798DC754}"/>
              </a:ext>
            </a:extLst>
          </p:cNvPr>
          <p:cNvSpPr>
            <a:spLocks noGrp="1"/>
          </p:cNvSpPr>
          <p:nvPr>
            <p:ph type="sldNum" sz="quarter" idx="4"/>
          </p:nvPr>
        </p:nvSpPr>
        <p:spPr>
          <a:xfrm>
            <a:off x="7594424" y="6480098"/>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EE4863-3AE8-9D49-BBA9-55D202401BCC}" type="slidenum">
              <a:rPr kumimoji="1" lang="ja-JP" altLang="en-US" sz="1600" b="0" i="0" u="none" strike="noStrike" kern="1200" cap="none" spc="0" normalizeH="0" baseline="0" noProof="0" smtClean="0">
                <a:ln>
                  <a:noFill/>
                </a:ln>
                <a:solidFill>
                  <a:srgbClr val="000000"/>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6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52" name="Text Placeholder 2">
            <a:extLst>
              <a:ext uri="{FF2B5EF4-FFF2-40B4-BE49-F238E27FC236}">
                <a16:creationId xmlns:a16="http://schemas.microsoft.com/office/drawing/2014/main" id="{F5961C7F-DE3E-25FF-7CF0-0D7B46C960A6}"/>
              </a:ext>
            </a:extLst>
          </p:cNvPr>
          <p:cNvSpPr txBox="1">
            <a:spLocks/>
          </p:cNvSpPr>
          <p:nvPr/>
        </p:nvSpPr>
        <p:spPr bwMode="gray">
          <a:xfrm>
            <a:off x="1641741" y="3124200"/>
            <a:ext cx="6981294" cy="573106"/>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363538" marR="0" lvl="1" indent="-363538" algn="l" defTabSz="990571" rtl="0" eaLnBrk="1" fontAlgn="base" latinLnBrk="0" hangingPunct="1">
              <a:lnSpc>
                <a:spcPct val="150000"/>
              </a:lnSpc>
              <a:spcBef>
                <a:spcPts val="0"/>
              </a:spcBef>
              <a:spcAft>
                <a:spcPts val="0"/>
              </a:spcAft>
              <a:buClrTx/>
              <a:buSzPct val="100000"/>
              <a:buFont typeface="Arial"/>
              <a:buNone/>
              <a:tabLst/>
              <a:defRPr/>
            </a:pP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嶋田 奈穂美　</a:t>
            </a:r>
            <a:r>
              <a:rPr kumimoji="1" lang="en-US" altLang="ja-JP"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Shimada Naomi</a:t>
            </a: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　官民共創コンサルタント・メンター</a:t>
            </a:r>
            <a:endParaRPr kumimoji="1" 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53" name="Text Placeholder 2">
            <a:extLst>
              <a:ext uri="{FF2B5EF4-FFF2-40B4-BE49-F238E27FC236}">
                <a16:creationId xmlns:a16="http://schemas.microsoft.com/office/drawing/2014/main" id="{34F390BE-E489-C1F4-C68A-5DAD281810E0}"/>
              </a:ext>
            </a:extLst>
          </p:cNvPr>
          <p:cNvSpPr txBox="1">
            <a:spLocks/>
          </p:cNvSpPr>
          <p:nvPr/>
        </p:nvSpPr>
        <p:spPr bwMode="gray">
          <a:xfrm>
            <a:off x="1702494" y="3581400"/>
            <a:ext cx="7713179" cy="622903"/>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1" indent="0" algn="l" defTabSz="990571" rtl="0" eaLnBrk="1" fontAlgn="base" latinLnBrk="0" hangingPunct="1">
              <a:lnSpc>
                <a:spcPct val="100000"/>
              </a:lnSpc>
              <a:spcBef>
                <a:spcPts val="0"/>
              </a:spcBef>
              <a:spcAft>
                <a:spcPts val="600"/>
              </a:spcAft>
              <a:buClrTx/>
              <a:buSzPct val="100000"/>
              <a:buFont typeface="Arial"/>
              <a:buNone/>
              <a:tabLst/>
              <a:defRPr/>
            </a:pPr>
            <a:r>
              <a:rPr kumimoji="1" lang="zh-CN"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京都大学大学院</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卒業後農林水産省へ入省。農林水産分野の公共政策企画立案・推進。特に省庁横断・官民共創のプロジェクトに従事した経験から、立場の異なるステークホルダーのコミュニケーションやプロジェクト推進に強みを持つ。</a:t>
            </a:r>
            <a:r>
              <a:rPr kumimoji="1" lang="en-US" altLang="ja-JP" sz="1600" b="0" i="0" u="none" strike="noStrike" kern="1200" cap="none" spc="0" normalizeH="0" baseline="0" noProof="0" dirty="0" err="1">
                <a:ln>
                  <a:noFill/>
                </a:ln>
                <a:solidFill>
                  <a:prstClr val="black"/>
                </a:solidFill>
                <a:effectLst/>
                <a:uLnTx/>
                <a:uFillTx/>
                <a:latin typeface="Yu Gothic UI" panose="020B0500000000000000" pitchFamily="50" charset="-128"/>
                <a:ea typeface="Yu Gothic UI" panose="020B0500000000000000" pitchFamily="50" charset="-128"/>
                <a:cs typeface="+mn-cs"/>
              </a:rPr>
              <a:t>Publink</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では、企業向け官民共創コンサルティングや、官民コミュニティの企画運営、新規事業開発等を担当。</a:t>
            </a:r>
          </a:p>
        </p:txBody>
      </p:sp>
      <p:pic>
        <p:nvPicPr>
          <p:cNvPr id="134" name="図 133" descr="白い壁の前に立つ女性&#10;&#10;中程度の精度で自動的に生成された説明">
            <a:extLst>
              <a:ext uri="{FF2B5EF4-FFF2-40B4-BE49-F238E27FC236}">
                <a16:creationId xmlns:a16="http://schemas.microsoft.com/office/drawing/2014/main" id="{6C007668-481A-2FE1-6F94-2FFE74EE9F4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25000"/>
                    </a14:imgEffect>
                    <a14:imgEffect>
                      <a14:colorTemperature colorTemp="5900"/>
                    </a14:imgEffect>
                    <a14:imgEffect>
                      <a14:saturation sat="66000"/>
                    </a14:imgEffect>
                  </a14:imgLayer>
                </a14:imgProps>
              </a:ext>
              <a:ext uri="{28A0092B-C50C-407E-A947-70E740481C1C}">
                <a14:useLocalDpi xmlns:a14="http://schemas.microsoft.com/office/drawing/2010/main"/>
              </a:ext>
            </a:extLst>
          </a:blip>
          <a:srcRect/>
          <a:stretch/>
        </p:blipFill>
        <p:spPr>
          <a:xfrm>
            <a:off x="400685" y="3200400"/>
            <a:ext cx="1073713" cy="1068388"/>
          </a:xfrm>
          <a:prstGeom prst="ellipse">
            <a:avLst/>
          </a:prstGeom>
        </p:spPr>
      </p:pic>
      <p:pic>
        <p:nvPicPr>
          <p:cNvPr id="135" name="図 134">
            <a:extLst>
              <a:ext uri="{FF2B5EF4-FFF2-40B4-BE49-F238E27FC236}">
                <a16:creationId xmlns:a16="http://schemas.microsoft.com/office/drawing/2014/main" id="{D092D888-30DB-0546-AE9F-BEE1A7642E98}"/>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379730" y="1371600"/>
            <a:ext cx="1066800" cy="1066800"/>
          </a:xfrm>
          <a:prstGeom prst="ellipse">
            <a:avLst/>
          </a:prstGeom>
        </p:spPr>
      </p:pic>
      <p:sp>
        <p:nvSpPr>
          <p:cNvPr id="8" name="Text Placeholder 2">
            <a:extLst>
              <a:ext uri="{FF2B5EF4-FFF2-40B4-BE49-F238E27FC236}">
                <a16:creationId xmlns:a16="http://schemas.microsoft.com/office/drawing/2014/main" id="{BC75DE1B-58B5-8AA1-26CD-8A631BE5E814}"/>
              </a:ext>
            </a:extLst>
          </p:cNvPr>
          <p:cNvSpPr txBox="1">
            <a:spLocks/>
          </p:cNvSpPr>
          <p:nvPr/>
        </p:nvSpPr>
        <p:spPr bwMode="gray">
          <a:xfrm>
            <a:off x="1613929" y="832424"/>
            <a:ext cx="5986590" cy="573106"/>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363538" marR="0" lvl="1" indent="-363538" algn="l" defTabSz="990571" rtl="0" eaLnBrk="1" fontAlgn="base" latinLnBrk="0" hangingPunct="1">
              <a:lnSpc>
                <a:spcPct val="150000"/>
              </a:lnSpc>
              <a:spcBef>
                <a:spcPts val="0"/>
              </a:spcBef>
              <a:spcAft>
                <a:spcPts val="0"/>
              </a:spcAft>
              <a:buClrTx/>
              <a:buSzPct val="100000"/>
              <a:buFont typeface="Arial"/>
              <a:buNone/>
              <a:tabLst/>
              <a:defRPr/>
            </a:pP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中島 直人　</a:t>
            </a:r>
            <a:r>
              <a:rPr kumimoji="1" lang="en-US" altLang="ja-JP"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Naoto</a:t>
            </a: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 </a:t>
            </a:r>
            <a:r>
              <a:rPr kumimoji="1" lang="en-US" altLang="ja-JP"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Nakajima</a:t>
            </a: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　取締役</a:t>
            </a:r>
            <a:r>
              <a:rPr kumimoji="1" lang="en-US" altLang="ja-JP"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COO</a:t>
            </a:r>
            <a:endParaRPr kumimoji="1" 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9" name="Text Placeholder 2">
            <a:extLst>
              <a:ext uri="{FF2B5EF4-FFF2-40B4-BE49-F238E27FC236}">
                <a16:creationId xmlns:a16="http://schemas.microsoft.com/office/drawing/2014/main" id="{9A1DAD3A-C1C3-87B1-906C-F0190CE2B248}"/>
              </a:ext>
            </a:extLst>
          </p:cNvPr>
          <p:cNvSpPr txBox="1">
            <a:spLocks/>
          </p:cNvSpPr>
          <p:nvPr/>
        </p:nvSpPr>
        <p:spPr bwMode="gray">
          <a:xfrm>
            <a:off x="1676400" y="1337946"/>
            <a:ext cx="7660106" cy="1095865"/>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1" indent="0" algn="l" defTabSz="990571" rtl="0" eaLnBrk="1" fontAlgn="base" latinLnBrk="0" hangingPunct="1">
              <a:lnSpc>
                <a:spcPct val="100000"/>
              </a:lnSpc>
              <a:spcBef>
                <a:spcPts val="0"/>
              </a:spcBef>
              <a:spcAft>
                <a:spcPts val="600"/>
              </a:spcAft>
              <a:buClrTx/>
              <a:buSzPct val="100000"/>
              <a:buFont typeface="Arial"/>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新卒で総合商社系</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BPO</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ベンダー入社。新規事業立ち上げと事業再生を</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5</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つのエリアで実行。</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2015</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年アクセンチュア入社後は、グローバルメガテック企業を中心に事業実行支援や業務コンサルティング及びセールスに従事。</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2018</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年デロイトトーマツ ベンチャーサポートへ入社。スタートアップ支援やオープンイノベーションのコンサルティングに携わった後、同社ファイナンシャルアドバイザリーへ転籍。官公民の垣根を超えたイノベーション支援や、地域産業創出の戦略支援、中小企業向けバリューアップ支援をリードする。</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2023</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月</a:t>
            </a:r>
            <a:r>
              <a:rPr kumimoji="1" lang="en-US" altLang="ja-JP" sz="1600" b="0" i="0" u="none" strike="noStrike" kern="1200" cap="none" spc="0" normalizeH="0" baseline="0" noProof="0" dirty="0" err="1">
                <a:ln>
                  <a:noFill/>
                </a:ln>
                <a:solidFill>
                  <a:prstClr val="black"/>
                </a:solidFill>
                <a:effectLst/>
                <a:uLnTx/>
                <a:uFillTx/>
                <a:latin typeface="Yu Gothic UI" panose="020B0500000000000000" pitchFamily="50" charset="-128"/>
                <a:ea typeface="Yu Gothic UI" panose="020B0500000000000000" pitchFamily="50" charset="-128"/>
                <a:cs typeface="+mn-cs"/>
              </a:rPr>
              <a:t>Publink</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に参画、取締役</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COO</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に就任。</a:t>
            </a:r>
          </a:p>
        </p:txBody>
      </p:sp>
      <p:sp>
        <p:nvSpPr>
          <p:cNvPr id="12" name="正方形/長方形 11">
            <a:extLst>
              <a:ext uri="{FF2B5EF4-FFF2-40B4-BE49-F238E27FC236}">
                <a16:creationId xmlns:a16="http://schemas.microsoft.com/office/drawing/2014/main" id="{4C2364A6-3975-3789-DABE-BA65EBBE3B03}"/>
              </a:ext>
            </a:extLst>
          </p:cNvPr>
          <p:cNvSpPr/>
          <p:nvPr/>
        </p:nvSpPr>
        <p:spPr>
          <a:xfrm>
            <a:off x="1523999" y="4724400"/>
            <a:ext cx="7981315" cy="173096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a:p>
        </p:txBody>
      </p:sp>
      <p:sp>
        <p:nvSpPr>
          <p:cNvPr id="13" name="Text Placeholder 2">
            <a:extLst>
              <a:ext uri="{FF2B5EF4-FFF2-40B4-BE49-F238E27FC236}">
                <a16:creationId xmlns:a16="http://schemas.microsoft.com/office/drawing/2014/main" id="{6FF9117B-D291-AE3A-DCCF-33F69F214F98}"/>
              </a:ext>
            </a:extLst>
          </p:cNvPr>
          <p:cNvSpPr txBox="1">
            <a:spLocks/>
          </p:cNvSpPr>
          <p:nvPr/>
        </p:nvSpPr>
        <p:spPr bwMode="gray">
          <a:xfrm>
            <a:off x="1676400" y="4800600"/>
            <a:ext cx="7463324" cy="573106"/>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363538" lvl="1" indent="-363538" fontAlgn="base">
              <a:lnSpc>
                <a:spcPct val="150000"/>
              </a:lnSpc>
              <a:defRPr/>
            </a:pPr>
            <a:r>
              <a:rPr lang="ja-JP" altLang="en-US" sz="1800" b="1" dirty="0">
                <a:solidFill>
                  <a:prstClr val="black"/>
                </a:solidFill>
                <a:latin typeface="Yu Gothic UI" panose="020B0500000000000000" pitchFamily="50" charset="-128"/>
                <a:ea typeface="Yu Gothic UI" panose="020B0500000000000000" pitchFamily="50" charset="-128"/>
              </a:rPr>
              <a:t>阪上</a:t>
            </a:r>
            <a:r>
              <a:rPr lang="en-US" altLang="ja-JP" sz="1800" b="1" dirty="0">
                <a:solidFill>
                  <a:prstClr val="black"/>
                </a:solidFill>
                <a:latin typeface="Yu Gothic UI" panose="020B0500000000000000" pitchFamily="50" charset="-128"/>
                <a:ea typeface="Yu Gothic UI" panose="020B0500000000000000" pitchFamily="50" charset="-128"/>
              </a:rPr>
              <a:t> </a:t>
            </a:r>
            <a:r>
              <a:rPr lang="ja-JP" altLang="en-US" sz="1800" b="1" dirty="0">
                <a:solidFill>
                  <a:prstClr val="black"/>
                </a:solidFill>
                <a:latin typeface="Yu Gothic UI" panose="020B0500000000000000" pitchFamily="50" charset="-128"/>
                <a:ea typeface="Yu Gothic UI" panose="020B0500000000000000" pitchFamily="50" charset="-128"/>
              </a:rPr>
              <a:t>結紀　</a:t>
            </a:r>
            <a:r>
              <a:rPr lang="en-US" altLang="ja-JP" sz="1800" b="1" dirty="0">
                <a:solidFill>
                  <a:prstClr val="black"/>
                </a:solidFill>
                <a:latin typeface="Yu Gothic UI" panose="020B0500000000000000" pitchFamily="50" charset="-128"/>
                <a:ea typeface="Yu Gothic UI" panose="020B0500000000000000" pitchFamily="50" charset="-128"/>
              </a:rPr>
              <a:t>Sakagami</a:t>
            </a:r>
            <a:r>
              <a:rPr lang="ja-JP" altLang="en-US" sz="1800" b="1" dirty="0">
                <a:solidFill>
                  <a:prstClr val="black"/>
                </a:solidFill>
                <a:latin typeface="Yu Gothic UI" panose="020B0500000000000000" pitchFamily="50" charset="-128"/>
                <a:ea typeface="Yu Gothic UI" panose="020B0500000000000000" pitchFamily="50" charset="-128"/>
              </a:rPr>
              <a:t> </a:t>
            </a:r>
            <a:r>
              <a:rPr kumimoji="1" lang="en-US" altLang="ja-JP" sz="1800" b="1" i="0" u="none" strike="noStrike" kern="1200" cap="none" spc="0" normalizeH="0" baseline="0" noProof="0" dirty="0" err="1">
                <a:ln>
                  <a:noFill/>
                </a:ln>
                <a:solidFill>
                  <a:prstClr val="black"/>
                </a:solidFill>
                <a:effectLst/>
                <a:uLnTx/>
                <a:uFillTx/>
                <a:latin typeface="Yu Gothic UI" panose="020B0500000000000000" pitchFamily="50" charset="-128"/>
                <a:ea typeface="Yu Gothic UI" panose="020B0500000000000000" pitchFamily="50" charset="-128"/>
              </a:rPr>
              <a:t>Yuiki</a:t>
            </a: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　官民共創コンサルタント・経営企画</a:t>
            </a:r>
            <a:endParaRPr kumimoji="1" lang="en-US" altLang="ja-JP"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14" name="Text Placeholder 2">
            <a:extLst>
              <a:ext uri="{FF2B5EF4-FFF2-40B4-BE49-F238E27FC236}">
                <a16:creationId xmlns:a16="http://schemas.microsoft.com/office/drawing/2014/main" id="{FD1225AA-BD6B-2785-129D-1F2644CA2E78}"/>
              </a:ext>
            </a:extLst>
          </p:cNvPr>
          <p:cNvSpPr txBox="1">
            <a:spLocks/>
          </p:cNvSpPr>
          <p:nvPr/>
        </p:nvSpPr>
        <p:spPr bwMode="gray">
          <a:xfrm>
            <a:off x="1732280" y="5230813"/>
            <a:ext cx="7660106" cy="741475"/>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1" indent="0" algn="l" defTabSz="990571" rtl="0" eaLnBrk="1" fontAlgn="base" latinLnBrk="0" hangingPunct="1">
              <a:spcBef>
                <a:spcPts val="0"/>
              </a:spcBef>
              <a:spcAft>
                <a:spcPts val="600"/>
              </a:spcAft>
              <a:buClrTx/>
              <a:buSzPct val="100000"/>
              <a:buFont typeface="Arial"/>
              <a:buNone/>
              <a:tabLst/>
              <a:defRPr/>
            </a:pPr>
            <a:r>
              <a:rPr kumimoji="1" lang="en"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ICU</a:t>
            </a:r>
            <a:r>
              <a:rPr kumimoji="1" lang="ja-JP" altLang="en"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国際基督教大学）卒業。マザーズ上場ベンチャーで組織力向上ツールを開発・販売する</a:t>
            </a:r>
            <a:r>
              <a:rPr kumimoji="1" lang="en"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Unipos</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株式会社に入社し、営業、導入時のプロジェクトマネジメントを担当。</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2020</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年から</a:t>
            </a:r>
            <a:r>
              <a:rPr kumimoji="1" lang="en"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Publink</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に副業で携わり、</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2022</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年に</a:t>
            </a:r>
            <a:r>
              <a:rPr kumimoji="1" lang="en"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Publink</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に参画。チャレンジナガノ等、複数の類似事業を担当した他、</a:t>
            </a:r>
            <a:r>
              <a:rPr kumimoji="1" lang="en"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Publink</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の経営企画や人材育成事業にも携わる。</a:t>
            </a:r>
            <a:b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br>
            <a:endPar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pic>
        <p:nvPicPr>
          <p:cNvPr id="15" name="図 14" descr="スーツを着て立っている女性&#10;&#10;中程度の精度で自動的に生成された説明">
            <a:extLst>
              <a:ext uri="{FF2B5EF4-FFF2-40B4-BE49-F238E27FC236}">
                <a16:creationId xmlns:a16="http://schemas.microsoft.com/office/drawing/2014/main" id="{410B3669-49CB-8A35-FD2A-09326CAB17AA}"/>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85445" y="4944806"/>
            <a:ext cx="1076582" cy="1076582"/>
          </a:xfrm>
          <a:prstGeom prst="ellipse">
            <a:avLst/>
          </a:prstGeom>
        </p:spPr>
      </p:pic>
    </p:spTree>
    <p:extLst>
      <p:ext uri="{BB962C8B-B14F-4D97-AF65-F5344CB8AC3E}">
        <p14:creationId xmlns:p14="http://schemas.microsoft.com/office/powerpoint/2010/main" val="872761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BEF1DB9-DCD3-0748-5224-32E48AA5E53C}"/>
              </a:ext>
            </a:extLst>
          </p:cNvPr>
          <p:cNvSpPr/>
          <p:nvPr/>
        </p:nvSpPr>
        <p:spPr>
          <a:xfrm>
            <a:off x="1625600" y="762000"/>
            <a:ext cx="7889875" cy="190621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a:p>
        </p:txBody>
      </p:sp>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3" name="スライド番号プレースホルダー 5">
            <a:extLst>
              <a:ext uri="{FF2B5EF4-FFF2-40B4-BE49-F238E27FC236}">
                <a16:creationId xmlns:a16="http://schemas.microsoft.com/office/drawing/2014/main" id="{469C971F-8885-491A-A19E-FE1331F00E4A}"/>
              </a:ext>
            </a:extLst>
          </p:cNvPr>
          <p:cNvSpPr txBox="1">
            <a:spLocks/>
          </p:cNvSpPr>
          <p:nvPr/>
        </p:nvSpPr>
        <p:spPr>
          <a:xfrm>
            <a:off x="9290910" y="6472436"/>
            <a:ext cx="854791" cy="365125"/>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endParaRPr lang="ja-JP" altLang="en-US" sz="1400"/>
          </a:p>
        </p:txBody>
      </p:sp>
      <p:sp>
        <p:nvSpPr>
          <p:cNvPr id="4" name="コンテンツ プレースホルダー 3">
            <a:extLst>
              <a:ext uri="{FF2B5EF4-FFF2-40B4-BE49-F238E27FC236}">
                <a16:creationId xmlns:a16="http://schemas.microsoft.com/office/drawing/2014/main" id="{9B3C7085-1EE8-1C3E-5793-4E9ACD82824A}"/>
              </a:ext>
            </a:extLst>
          </p:cNvPr>
          <p:cNvSpPr>
            <a:spLocks noGrp="1"/>
          </p:cNvSpPr>
          <p:nvPr>
            <p:ph sz="quarter" idx="4294967295"/>
          </p:nvPr>
        </p:nvSpPr>
        <p:spPr>
          <a:xfrm>
            <a:off x="415925" y="198438"/>
            <a:ext cx="5513388" cy="468312"/>
          </a:xfrm>
          <a:prstGeom prst="rect">
            <a:avLst/>
          </a:prstGeom>
        </p:spPr>
        <p:txBody>
          <a:bodyPr/>
          <a:lstStyle/>
          <a:p>
            <a:pPr marL="0" indent="0">
              <a:buNone/>
            </a:pPr>
            <a:r>
              <a:rPr lang="ja-JP" altLang="en-US" sz="2400" b="1" dirty="0">
                <a:latin typeface="Yu Gothic UI" panose="020B0500000000000000" pitchFamily="34" charset="-128"/>
                <a:ea typeface="Yu Gothic UI" panose="020B0500000000000000" pitchFamily="34" charset="-128"/>
              </a:rPr>
              <a:t>メンバー紹介</a:t>
            </a:r>
          </a:p>
        </p:txBody>
      </p:sp>
      <p:sp>
        <p:nvSpPr>
          <p:cNvPr id="21" name="スライド番号プレースホルダー 20">
            <a:extLst>
              <a:ext uri="{FF2B5EF4-FFF2-40B4-BE49-F238E27FC236}">
                <a16:creationId xmlns:a16="http://schemas.microsoft.com/office/drawing/2014/main" id="{77C68B9A-429F-5E55-37BD-8F22798DC754}"/>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17</a:t>
            </a:fld>
            <a:endParaRPr kumimoji="1" lang="ja-JP" altLang="en-US"/>
          </a:p>
        </p:txBody>
      </p:sp>
      <p:sp>
        <p:nvSpPr>
          <p:cNvPr id="52" name="Text Placeholder 2">
            <a:extLst>
              <a:ext uri="{FF2B5EF4-FFF2-40B4-BE49-F238E27FC236}">
                <a16:creationId xmlns:a16="http://schemas.microsoft.com/office/drawing/2014/main" id="{F5961C7F-DE3E-25FF-7CF0-0D7B46C960A6}"/>
              </a:ext>
            </a:extLst>
          </p:cNvPr>
          <p:cNvSpPr txBox="1">
            <a:spLocks/>
          </p:cNvSpPr>
          <p:nvPr/>
        </p:nvSpPr>
        <p:spPr bwMode="gray">
          <a:xfrm>
            <a:off x="1805718" y="762000"/>
            <a:ext cx="5986590" cy="573106"/>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363538" lvl="1" indent="-363538" fontAlgn="base">
              <a:lnSpc>
                <a:spcPct val="150000"/>
              </a:lnSpc>
              <a:defRPr/>
            </a:pP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水谷美夏　</a:t>
            </a:r>
            <a:r>
              <a:rPr kumimoji="1" lang="en-US" altLang="ja-JP"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Mika </a:t>
            </a:r>
            <a:r>
              <a:rPr kumimoji="1" lang="en-US" altLang="ja-JP" sz="1800" b="1" i="0" u="none" strike="noStrike" kern="1200" cap="none" spc="0" normalizeH="0" baseline="0" noProof="0" dirty="0" err="1">
                <a:ln>
                  <a:noFill/>
                </a:ln>
                <a:solidFill>
                  <a:prstClr val="black"/>
                </a:solidFill>
                <a:effectLst/>
                <a:uLnTx/>
                <a:uFillTx/>
                <a:latin typeface="Yu Gothic UI" panose="020B0500000000000000" pitchFamily="50" charset="-128"/>
                <a:ea typeface="Yu Gothic UI" panose="020B0500000000000000" pitchFamily="50" charset="-128"/>
              </a:rPr>
              <a:t>Mizutani</a:t>
            </a: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　</a:t>
            </a:r>
            <a:r>
              <a:rPr lang="ja-JP" altLang="en-US" sz="1800" b="1" dirty="0">
                <a:solidFill>
                  <a:prstClr val="black"/>
                </a:solidFill>
                <a:latin typeface="Yu Gothic UI" panose="020B0500000000000000" pitchFamily="50" charset="-128"/>
                <a:ea typeface="Yu Gothic UI" panose="020B0500000000000000" pitchFamily="50" charset="-128"/>
              </a:rPr>
              <a:t>アドミニストレーションオフィサー</a:t>
            </a:r>
            <a:endParaRPr kumimoji="1" 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53" name="Text Placeholder 2">
            <a:extLst>
              <a:ext uri="{FF2B5EF4-FFF2-40B4-BE49-F238E27FC236}">
                <a16:creationId xmlns:a16="http://schemas.microsoft.com/office/drawing/2014/main" id="{34F390BE-E489-C1F4-C68A-5DAD281810E0}"/>
              </a:ext>
            </a:extLst>
          </p:cNvPr>
          <p:cNvSpPr txBox="1">
            <a:spLocks/>
          </p:cNvSpPr>
          <p:nvPr/>
        </p:nvSpPr>
        <p:spPr bwMode="gray">
          <a:xfrm>
            <a:off x="1802296" y="1219200"/>
            <a:ext cx="7713179" cy="622903"/>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lvl="1" fontAlgn="base">
              <a:spcAft>
                <a:spcPts val="600"/>
              </a:spcAf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早稲田大学商学部卒業。外資系企業・商社を中心に営業事務・総務としての経験を積んだ。</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2016</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年アクセンチュア入社をきっかけにコンサルティングファームに活動の場を移す。グローバル企業の事業実行支援・業務コンサルタントに従事した後、外資</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IT</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コンサル企業の日本支部のスタートメンバーとしてオフィス立ち上げのバックオフィス業務全般を担当。</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2023</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年より</a:t>
            </a:r>
            <a:r>
              <a:rPr kumimoji="1" lang="en-US" altLang="ja-JP" sz="1600" b="0" i="0" u="none" strike="noStrike" kern="1200" cap="none" spc="0" normalizeH="0" baseline="0" noProof="0" dirty="0" err="1">
                <a:ln>
                  <a:noFill/>
                </a:ln>
                <a:solidFill>
                  <a:prstClr val="black"/>
                </a:solidFill>
                <a:effectLst/>
                <a:uLnTx/>
                <a:uFillTx/>
                <a:latin typeface="Yu Gothic UI" panose="020B0500000000000000" pitchFamily="50" charset="-128"/>
                <a:ea typeface="Yu Gothic UI" panose="020B0500000000000000" pitchFamily="50" charset="-128"/>
              </a:rPr>
              <a:t>Publink</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にバックオフィサーとして参加、事務管理業務をサポートする。</a:t>
            </a:r>
          </a:p>
        </p:txBody>
      </p:sp>
      <p:pic>
        <p:nvPicPr>
          <p:cNvPr id="10" name="図 9">
            <a:extLst>
              <a:ext uri="{FF2B5EF4-FFF2-40B4-BE49-F238E27FC236}">
                <a16:creationId xmlns:a16="http://schemas.microsoft.com/office/drawing/2014/main" id="{36B08746-9C41-4B3E-6324-97907070966E}"/>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466725" y="1220788"/>
            <a:ext cx="1066800" cy="1066800"/>
          </a:xfrm>
          <a:prstGeom prst="ellipse">
            <a:avLst/>
          </a:prstGeom>
        </p:spPr>
      </p:pic>
      <p:sp>
        <p:nvSpPr>
          <p:cNvPr id="7" name="正方形/長方形 6">
            <a:extLst>
              <a:ext uri="{FF2B5EF4-FFF2-40B4-BE49-F238E27FC236}">
                <a16:creationId xmlns:a16="http://schemas.microsoft.com/office/drawing/2014/main" id="{0AA315A1-E19A-7228-2A0F-E7E60642FFCD}"/>
              </a:ext>
            </a:extLst>
          </p:cNvPr>
          <p:cNvSpPr/>
          <p:nvPr/>
        </p:nvSpPr>
        <p:spPr>
          <a:xfrm>
            <a:off x="1600200" y="2852756"/>
            <a:ext cx="7900035" cy="1706789"/>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4" name="Text Placeholder 2">
            <a:extLst>
              <a:ext uri="{FF2B5EF4-FFF2-40B4-BE49-F238E27FC236}">
                <a16:creationId xmlns:a16="http://schemas.microsoft.com/office/drawing/2014/main" id="{DEA4C170-18D4-1066-54B3-51C0DF9191ED}"/>
              </a:ext>
            </a:extLst>
          </p:cNvPr>
          <p:cNvSpPr txBox="1">
            <a:spLocks/>
          </p:cNvSpPr>
          <p:nvPr/>
        </p:nvSpPr>
        <p:spPr bwMode="gray">
          <a:xfrm>
            <a:off x="1693143" y="2895600"/>
            <a:ext cx="6848009" cy="573106"/>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363538" marR="0" lvl="1" indent="-363538" algn="l" defTabSz="990571" rtl="0" eaLnBrk="1" fontAlgn="base" latinLnBrk="0" hangingPunct="1">
              <a:lnSpc>
                <a:spcPct val="150000"/>
              </a:lnSpc>
              <a:spcBef>
                <a:spcPts val="0"/>
              </a:spcBef>
              <a:spcAft>
                <a:spcPts val="0"/>
              </a:spcAft>
              <a:buClrTx/>
              <a:buSzPct val="100000"/>
              <a:buFont typeface="Arial"/>
              <a:buNone/>
              <a:tabLst/>
              <a:defRPr/>
            </a:pP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松本 奈穂美　</a:t>
            </a:r>
            <a:r>
              <a:rPr kumimoji="1" lang="en-US" altLang="ja-JP"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Matsumoto Nahomi</a:t>
            </a: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　官民共創コンサルタント</a:t>
            </a:r>
            <a:endParaRPr kumimoji="1" 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15" name="Text Placeholder 2">
            <a:extLst>
              <a:ext uri="{FF2B5EF4-FFF2-40B4-BE49-F238E27FC236}">
                <a16:creationId xmlns:a16="http://schemas.microsoft.com/office/drawing/2014/main" id="{0B16B692-CD46-80D3-424E-1E7A599A0E14}"/>
              </a:ext>
            </a:extLst>
          </p:cNvPr>
          <p:cNvSpPr txBox="1">
            <a:spLocks/>
          </p:cNvSpPr>
          <p:nvPr/>
        </p:nvSpPr>
        <p:spPr bwMode="gray">
          <a:xfrm>
            <a:off x="1752600" y="3429000"/>
            <a:ext cx="7660106" cy="741475"/>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0" marR="0" lvl="1" indent="0" algn="l" defTabSz="990571" rtl="0" eaLnBrk="1" fontAlgn="base" latinLnBrk="0" hangingPunct="1">
              <a:lnSpc>
                <a:spcPct val="100000"/>
              </a:lnSpc>
              <a:spcBef>
                <a:spcPts val="0"/>
              </a:spcBef>
              <a:spcAft>
                <a:spcPts val="600"/>
              </a:spcAft>
              <a:buClrTx/>
              <a:buSzPct val="100000"/>
              <a:buFont typeface="Arial"/>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九州大学卒業。</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EY</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アドバイザリーを経て監査法人トーマツに入社。官公庁向けアドバイザリー部門にてスタートアップ支援、官民共創促進、コミュニティ運営、中小企業支援プロジェクトを担当。特に自治体主催事業のプロジェクトマネジメント経験豊富。</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2022</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年</a:t>
            </a:r>
            <a:r>
              <a:rPr kumimoji="1" lang="en-US" altLang="ja-JP" sz="1600" b="0" i="0" u="none" strike="noStrike" kern="1200" cap="none" spc="0" normalizeH="0" baseline="0" noProof="0" dirty="0" err="1">
                <a:ln>
                  <a:noFill/>
                </a:ln>
                <a:solidFill>
                  <a:prstClr val="black"/>
                </a:solidFill>
                <a:effectLst/>
                <a:uLnTx/>
                <a:uFillTx/>
                <a:latin typeface="Yu Gothic UI" panose="020B0500000000000000" pitchFamily="50" charset="-128"/>
                <a:ea typeface="Yu Gothic UI" panose="020B0500000000000000" pitchFamily="50" charset="-128"/>
                <a:cs typeface="+mn-cs"/>
              </a:rPr>
              <a:t>Publink</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に参画。所属セクターを超えたコミュニティや共創によってよりよい社会を実現する先進事例・モデルケース作りを目指す。</a:t>
            </a:r>
          </a:p>
        </p:txBody>
      </p:sp>
      <p:pic>
        <p:nvPicPr>
          <p:cNvPr id="16" name="図 15" descr="スーツを着て立っている女性&#10;&#10;自動的に生成された説明">
            <a:extLst>
              <a:ext uri="{FF2B5EF4-FFF2-40B4-BE49-F238E27FC236}">
                <a16:creationId xmlns:a16="http://schemas.microsoft.com/office/drawing/2014/main" id="{A6422099-4E8F-3952-5614-12D12672C83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00685" y="3081356"/>
            <a:ext cx="1097315" cy="1091873"/>
          </a:xfrm>
          <a:prstGeom prst="ellipse">
            <a:avLst/>
          </a:prstGeom>
        </p:spPr>
      </p:pic>
      <p:sp>
        <p:nvSpPr>
          <p:cNvPr id="17" name="正方形/長方形 16">
            <a:extLst>
              <a:ext uri="{FF2B5EF4-FFF2-40B4-BE49-F238E27FC236}">
                <a16:creationId xmlns:a16="http://schemas.microsoft.com/office/drawing/2014/main" id="{07231876-CD83-A48B-6FA9-E1FECBBE6730}"/>
              </a:ext>
            </a:extLst>
          </p:cNvPr>
          <p:cNvSpPr/>
          <p:nvPr/>
        </p:nvSpPr>
        <p:spPr>
          <a:xfrm>
            <a:off x="1600200" y="4724400"/>
            <a:ext cx="7900035" cy="1828799"/>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a:p>
        </p:txBody>
      </p:sp>
      <p:sp>
        <p:nvSpPr>
          <p:cNvPr id="18" name="Text Placeholder 2">
            <a:extLst>
              <a:ext uri="{FF2B5EF4-FFF2-40B4-BE49-F238E27FC236}">
                <a16:creationId xmlns:a16="http://schemas.microsoft.com/office/drawing/2014/main" id="{D32BE5B2-7E3A-DE9D-2DFD-1074D4F3F71E}"/>
              </a:ext>
            </a:extLst>
          </p:cNvPr>
          <p:cNvSpPr txBox="1">
            <a:spLocks/>
          </p:cNvSpPr>
          <p:nvPr/>
        </p:nvSpPr>
        <p:spPr bwMode="gray">
          <a:xfrm>
            <a:off x="1741488" y="4724400"/>
            <a:ext cx="6781800" cy="573106"/>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363538" lvl="1" indent="-363538" fontAlgn="base">
              <a:lnSpc>
                <a:spcPct val="150000"/>
              </a:lnSpc>
              <a:defRPr/>
            </a:pP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白鳥</a:t>
            </a:r>
            <a:r>
              <a:rPr kumimoji="1" lang="en-US" altLang="ja-JP"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 </a:t>
            </a: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啓　</a:t>
            </a:r>
            <a:r>
              <a:rPr kumimoji="1" lang="en-US" altLang="ja-JP"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Shiratori Kei</a:t>
            </a: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　</a:t>
            </a:r>
            <a:r>
              <a:rPr kumimoji="1" lang="en" altLang="ja-JP"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UI/UX</a:t>
            </a: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デザイナー</a:t>
            </a:r>
            <a:endParaRPr kumimoji="1" lang="en-US" altLang="ja-JP" sz="18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19" name="Text Placeholder 2">
            <a:extLst>
              <a:ext uri="{FF2B5EF4-FFF2-40B4-BE49-F238E27FC236}">
                <a16:creationId xmlns:a16="http://schemas.microsoft.com/office/drawing/2014/main" id="{94196F28-E980-10CC-F7E3-7FDD1357FCA5}"/>
              </a:ext>
            </a:extLst>
          </p:cNvPr>
          <p:cNvSpPr txBox="1">
            <a:spLocks/>
          </p:cNvSpPr>
          <p:nvPr/>
        </p:nvSpPr>
        <p:spPr bwMode="gray">
          <a:xfrm>
            <a:off x="1752600" y="5279913"/>
            <a:ext cx="7660106" cy="741475"/>
          </a:xfrm>
          <a:prstGeom prst="rect">
            <a:avLst/>
          </a:prstGeom>
        </p:spPr>
        <p:txBody>
          <a:bodyPr vert="horz" lIns="0" tIns="0" rIns="0" bIns="0" rtlCol="0">
            <a:noAutofit/>
          </a:bodyPr>
          <a:lstStyle>
            <a:lvl1pPr marL="0" indent="0" algn="l" defTabSz="990571" rtl="0" eaLnBrk="1" latinLnBrk="0" hangingPunct="1">
              <a:spcBef>
                <a:spcPts val="0"/>
              </a:spcBef>
              <a:spcAft>
                <a:spcPts val="0"/>
              </a:spcAft>
              <a:buSzPct val="100000"/>
              <a:buFont typeface="Arial" panose="020B0604020202020204" pitchFamily="34" charset="0"/>
              <a:buNone/>
              <a:defRPr kumimoji="1" sz="1000" b="1" kern="1200">
                <a:solidFill>
                  <a:schemeClr val="tx1"/>
                </a:solidFill>
                <a:latin typeface="+mn-lt"/>
                <a:ea typeface="+mn-ea"/>
                <a:cs typeface="+mn-cs"/>
              </a:defRPr>
            </a:lvl1pPr>
            <a:lvl2pPr marL="0" indent="0" algn="l" defTabSz="990571" rtl="0" eaLnBrk="1" latinLnBrk="0" hangingPunct="1">
              <a:spcBef>
                <a:spcPts val="0"/>
              </a:spcBef>
              <a:spcAft>
                <a:spcPts val="0"/>
              </a:spcAft>
              <a:buClrTx/>
              <a:buSzPct val="100000"/>
              <a:buFont typeface="Arial"/>
              <a:buNone/>
              <a:defRPr kumimoji="1" lang="en-US" sz="1000" b="0"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kumimoji="1"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kumimoji="1"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kumimoji="1"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lvl="1" fontAlgn="base">
              <a:spcAft>
                <a:spcPts val="600"/>
              </a:spcAft>
              <a:defRPr/>
            </a:pP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IT</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ベンチャー企業にて、</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EC</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サイトの保守運用、公共交通機関の大規模サイトリニューアル・</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CMS</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化など、幅広い分野の</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Web</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サイト・アプリ開発のディレクションを経験。その後独立し、</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UI/UX</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デザイナー兼ディレクターとして旅行会社のサイトリニューアルに伴うデザイン業務、</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B to B</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データビジュアライジングサイトの</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UI/UX</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ディレクション等を行う。ユーザーの行動と思考に最適な形での</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UI</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デザインを目指す。</a:t>
            </a:r>
          </a:p>
        </p:txBody>
      </p:sp>
      <p:pic>
        <p:nvPicPr>
          <p:cNvPr id="20" name="図 19" descr="スーツを着た男性&#10;&#10;自動的に生成された説明">
            <a:extLst>
              <a:ext uri="{FF2B5EF4-FFF2-40B4-BE49-F238E27FC236}">
                <a16:creationId xmlns:a16="http://schemas.microsoft.com/office/drawing/2014/main" id="{4754D898-55D5-61D1-880B-9521DA8A506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57200" y="5105400"/>
            <a:ext cx="1066800" cy="1066800"/>
          </a:xfrm>
          <a:prstGeom prst="ellipse">
            <a:avLst/>
          </a:prstGeom>
        </p:spPr>
      </p:pic>
      <p:sp>
        <p:nvSpPr>
          <p:cNvPr id="23" name="四角形: 角を丸くする 22">
            <a:extLst>
              <a:ext uri="{FF2B5EF4-FFF2-40B4-BE49-F238E27FC236}">
                <a16:creationId xmlns:a16="http://schemas.microsoft.com/office/drawing/2014/main" id="{DBD102E0-4A20-702B-F521-3E386EAA31A8}"/>
              </a:ext>
            </a:extLst>
          </p:cNvPr>
          <p:cNvSpPr/>
          <p:nvPr/>
        </p:nvSpPr>
        <p:spPr>
          <a:xfrm>
            <a:off x="8153400" y="2971800"/>
            <a:ext cx="1219200" cy="304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ln w="0"/>
                <a:solidFill>
                  <a:schemeClr val="accent6">
                    <a:lumMod val="50000"/>
                  </a:schemeClr>
                </a:solidFill>
                <a:effectLst>
                  <a:outerShdw blurRad="38100" dist="25400" dir="5400000" algn="ctr" rotWithShape="0">
                    <a:srgbClr val="6E747A">
                      <a:alpha val="43000"/>
                    </a:srgbClr>
                  </a:outerShdw>
                </a:effectLst>
              </a:rPr>
              <a:t>業務委託</a:t>
            </a:r>
          </a:p>
        </p:txBody>
      </p:sp>
      <p:sp>
        <p:nvSpPr>
          <p:cNvPr id="27" name="四角形: 角を丸くする 26">
            <a:extLst>
              <a:ext uri="{FF2B5EF4-FFF2-40B4-BE49-F238E27FC236}">
                <a16:creationId xmlns:a16="http://schemas.microsoft.com/office/drawing/2014/main" id="{B1D3BC05-92CA-0E6B-0AF5-F42746C2D862}"/>
              </a:ext>
            </a:extLst>
          </p:cNvPr>
          <p:cNvSpPr/>
          <p:nvPr/>
        </p:nvSpPr>
        <p:spPr>
          <a:xfrm>
            <a:off x="8153400" y="4800600"/>
            <a:ext cx="1219200" cy="304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ln w="0"/>
                <a:solidFill>
                  <a:schemeClr val="accent6">
                    <a:lumMod val="50000"/>
                  </a:schemeClr>
                </a:solidFill>
                <a:effectLst>
                  <a:outerShdw blurRad="38100" dist="25400" dir="5400000" algn="ctr" rotWithShape="0">
                    <a:srgbClr val="6E747A">
                      <a:alpha val="43000"/>
                    </a:srgbClr>
                  </a:outerShdw>
                </a:effectLst>
              </a:rPr>
              <a:t>業務委託</a:t>
            </a:r>
          </a:p>
        </p:txBody>
      </p:sp>
    </p:spTree>
    <p:extLst>
      <p:ext uri="{BB962C8B-B14F-4D97-AF65-F5344CB8AC3E}">
        <p14:creationId xmlns:p14="http://schemas.microsoft.com/office/powerpoint/2010/main" val="4258853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103F8C3E-70C2-41BC-A2A1-8A7F154EBD3C}"/>
              </a:ext>
            </a:extLst>
          </p:cNvPr>
          <p:cNvSpPr/>
          <p:nvPr/>
        </p:nvSpPr>
        <p:spPr>
          <a:xfrm>
            <a:off x="1701802" y="3510058"/>
            <a:ext cx="6502399" cy="307777"/>
          </a:xfrm>
          <a:prstGeom prst="rect">
            <a:avLst/>
          </a:prstGeom>
        </p:spPr>
        <p:txBody>
          <a:bodyPr wrap="square">
            <a:spAutoFit/>
          </a:bodyPr>
          <a:lstStyle/>
          <a:p>
            <a:pPr algn="ctr"/>
            <a:r>
              <a:rPr lang="ja-JP" altLang="en-US" sz="1400" b="1">
                <a:solidFill>
                  <a:schemeClr val="bg1"/>
                </a:solidFill>
                <a:latin typeface="+mn-ea"/>
              </a:rPr>
              <a:t>政官民が連動</a:t>
            </a:r>
            <a:r>
              <a:rPr lang="en-US" altLang="ja-JP" sz="1400" b="1">
                <a:solidFill>
                  <a:schemeClr val="bg1"/>
                </a:solidFill>
                <a:latin typeface="+mn-ea"/>
                <a:cs typeface="Arial" panose="020B0604020202020204" pitchFamily="34" charset="0"/>
              </a:rPr>
              <a:t>〈Link〉</a:t>
            </a:r>
            <a:r>
              <a:rPr lang="ja-JP" altLang="en-US" sz="1400" b="1">
                <a:solidFill>
                  <a:schemeClr val="bg1"/>
                </a:solidFill>
                <a:latin typeface="+mn-ea"/>
              </a:rPr>
              <a:t>し、共創していく社会を実現する</a:t>
            </a:r>
            <a:endParaRPr lang="en-US" altLang="ja-JP" sz="1400" b="1">
              <a:solidFill>
                <a:schemeClr val="bg1"/>
              </a:solidFill>
              <a:latin typeface="+mn-ea"/>
            </a:endParaRPr>
          </a:p>
        </p:txBody>
      </p:sp>
      <p:sp>
        <p:nvSpPr>
          <p:cNvPr id="7" name="フッター プレースホルダー 6">
            <a:extLst>
              <a:ext uri="{FF2B5EF4-FFF2-40B4-BE49-F238E27FC236}">
                <a16:creationId xmlns:a16="http://schemas.microsoft.com/office/drawing/2014/main" id="{A1FD1E54-42D4-29A0-C1F3-45B9DF26F82F}"/>
              </a:ext>
            </a:extLst>
          </p:cNvPr>
          <p:cNvSpPr>
            <a:spLocks noGrp="1"/>
          </p:cNvSpPr>
          <p:nvPr>
            <p:ph type="ftr" sz="quarter" idx="12"/>
          </p:nvPr>
        </p:nvSpPr>
        <p:spPr/>
        <p:txBody>
          <a:bodyPr/>
          <a:lstStyle/>
          <a:p>
            <a:r>
              <a:rPr lang="en-GB" altLang="en-GB"/>
              <a:t>Copyright © 2023 Publink inc.</a:t>
            </a:r>
          </a:p>
        </p:txBody>
      </p:sp>
      <p:sp>
        <p:nvSpPr>
          <p:cNvPr id="3" name="コンテンツ プレースホルダー 2">
            <a:extLst>
              <a:ext uri="{FF2B5EF4-FFF2-40B4-BE49-F238E27FC236}">
                <a16:creationId xmlns:a16="http://schemas.microsoft.com/office/drawing/2014/main" id="{0FF63B97-A1F8-2A20-9EB1-BB5109741059}"/>
              </a:ext>
            </a:extLst>
          </p:cNvPr>
          <p:cNvSpPr>
            <a:spLocks noGrp="1"/>
          </p:cNvSpPr>
          <p:nvPr>
            <p:ph sz="quarter" idx="4294967295"/>
          </p:nvPr>
        </p:nvSpPr>
        <p:spPr>
          <a:xfrm>
            <a:off x="2195511" y="2630354"/>
            <a:ext cx="5514975" cy="468312"/>
          </a:xfrm>
          <a:prstGeom prst="rect">
            <a:avLst/>
          </a:prstGeom>
        </p:spPr>
        <p:txBody>
          <a:bodyPr/>
          <a:lstStyle/>
          <a:p>
            <a:pPr marL="0" indent="0" algn="ctr">
              <a:lnSpc>
                <a:spcPct val="150000"/>
              </a:lnSpc>
              <a:buNone/>
            </a:pPr>
            <a:r>
              <a:rPr lang="ja-JP" altLang="en-US" sz="1600" b="1" spc="277">
                <a:solidFill>
                  <a:schemeClr val="tx1"/>
                </a:solidFill>
                <a:latin typeface="Tazugane Gothic StdN" panose="020B0603020203020204" pitchFamily="34" charset="-128"/>
                <a:ea typeface="Tazugane Gothic StdN" panose="020B0603020203020204" pitchFamily="34" charset="-128"/>
              </a:rPr>
              <a:t>政官民の共創を通じ、</a:t>
            </a:r>
            <a:endParaRPr lang="en-US" altLang="ja-JP" sz="1600" b="1" spc="277">
              <a:solidFill>
                <a:schemeClr val="tx1"/>
              </a:solidFill>
              <a:latin typeface="Tazugane Gothic StdN" panose="020B0603020203020204" pitchFamily="34" charset="-128"/>
              <a:ea typeface="Tazugane Gothic StdN" panose="020B0603020203020204" pitchFamily="34" charset="-128"/>
            </a:endParaRPr>
          </a:p>
          <a:p>
            <a:pPr marL="0" indent="0" algn="ctr">
              <a:lnSpc>
                <a:spcPct val="150000"/>
              </a:lnSpc>
              <a:buNone/>
            </a:pPr>
            <a:r>
              <a:rPr lang="ja-JP" altLang="en-US" sz="1600" b="1" spc="277">
                <a:solidFill>
                  <a:schemeClr val="tx1"/>
                </a:solidFill>
                <a:latin typeface="Tazugane Gothic StdN" panose="020B0603020203020204" pitchFamily="34" charset="-128"/>
                <a:ea typeface="Tazugane Gothic StdN" panose="020B0603020203020204" pitchFamily="34" charset="-128"/>
              </a:rPr>
              <a:t>未来が豊かになると誰もが思える日本を実現する</a:t>
            </a:r>
            <a:endParaRPr lang="en-US" altLang="ja-JP" sz="1600" b="1" spc="277">
              <a:solidFill>
                <a:schemeClr val="tx1"/>
              </a:solidFill>
              <a:latin typeface="Tazugane Gothic StdN" panose="020B0603020203020204" pitchFamily="34" charset="-128"/>
              <a:ea typeface="Tazugane Gothic StdN" panose="020B0603020203020204" pitchFamily="34" charset="-128"/>
            </a:endParaRPr>
          </a:p>
          <a:p>
            <a:pPr marL="0" indent="0">
              <a:buNone/>
            </a:pPr>
            <a:endParaRPr lang="ja-JP" altLang="en-US"/>
          </a:p>
        </p:txBody>
      </p:sp>
      <p:pic>
        <p:nvPicPr>
          <p:cNvPr id="4" name="Google Shape;764;p70" descr="ロゴ, 会社名&#10;&#10;自動的に生成された説明">
            <a:extLst>
              <a:ext uri="{FF2B5EF4-FFF2-40B4-BE49-F238E27FC236}">
                <a16:creationId xmlns:a16="http://schemas.microsoft.com/office/drawing/2014/main" id="{51BCF65E-1AB0-4B57-B77C-55776B0401ED}"/>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4084906" y="4244623"/>
            <a:ext cx="1736187" cy="893102"/>
          </a:xfrm>
          <a:prstGeom prst="rect">
            <a:avLst/>
          </a:prstGeom>
          <a:noFill/>
          <a:ln>
            <a:noFill/>
          </a:ln>
        </p:spPr>
      </p:pic>
      <p:sp>
        <p:nvSpPr>
          <p:cNvPr id="8" name="スライド番号プレースホルダー 7">
            <a:extLst>
              <a:ext uri="{FF2B5EF4-FFF2-40B4-BE49-F238E27FC236}">
                <a16:creationId xmlns:a16="http://schemas.microsoft.com/office/drawing/2014/main" id="{6509B36D-7D4B-7BB6-ECB8-3E25379D1F88}"/>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18</a:t>
            </a:fld>
            <a:endParaRPr kumimoji="1" lang="ja-JP" altLang="en-US"/>
          </a:p>
        </p:txBody>
      </p:sp>
    </p:spTree>
    <p:extLst>
      <p:ext uri="{BB962C8B-B14F-4D97-AF65-F5344CB8AC3E}">
        <p14:creationId xmlns:p14="http://schemas.microsoft.com/office/powerpoint/2010/main" val="199027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3" name="スライド番号プレースホルダー 5">
            <a:extLst>
              <a:ext uri="{FF2B5EF4-FFF2-40B4-BE49-F238E27FC236}">
                <a16:creationId xmlns:a16="http://schemas.microsoft.com/office/drawing/2014/main" id="{469C971F-8885-491A-A19E-FE1331F00E4A}"/>
              </a:ext>
            </a:extLst>
          </p:cNvPr>
          <p:cNvSpPr txBox="1">
            <a:spLocks/>
          </p:cNvSpPr>
          <p:nvPr/>
        </p:nvSpPr>
        <p:spPr>
          <a:xfrm>
            <a:off x="9290910" y="6472436"/>
            <a:ext cx="854791" cy="365125"/>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endParaRPr lang="ja-JP" altLang="en-US" sz="1400"/>
          </a:p>
        </p:txBody>
      </p:sp>
      <p:sp>
        <p:nvSpPr>
          <p:cNvPr id="2" name="Google Shape;749;p70">
            <a:extLst>
              <a:ext uri="{FF2B5EF4-FFF2-40B4-BE49-F238E27FC236}">
                <a16:creationId xmlns:a16="http://schemas.microsoft.com/office/drawing/2014/main" id="{4FFC8ADA-84A0-FC8D-B9A6-08D0185656B5}"/>
              </a:ext>
            </a:extLst>
          </p:cNvPr>
          <p:cNvSpPr/>
          <p:nvPr/>
        </p:nvSpPr>
        <p:spPr>
          <a:xfrm>
            <a:off x="2376492" y="4764187"/>
            <a:ext cx="27369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株式会社 パブリンク</a:t>
            </a:r>
          </a:p>
        </p:txBody>
      </p:sp>
      <p:sp>
        <p:nvSpPr>
          <p:cNvPr id="4" name="Google Shape;750;p70">
            <a:extLst>
              <a:ext uri="{FF2B5EF4-FFF2-40B4-BE49-F238E27FC236}">
                <a16:creationId xmlns:a16="http://schemas.microsoft.com/office/drawing/2014/main" id="{7B897FA1-859C-81D8-2872-2703D68DF3EF}"/>
              </a:ext>
            </a:extLst>
          </p:cNvPr>
          <p:cNvSpPr/>
          <p:nvPr/>
        </p:nvSpPr>
        <p:spPr>
          <a:xfrm>
            <a:off x="2376492" y="5174053"/>
            <a:ext cx="1142984"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Publink Inc.</a:t>
            </a:r>
            <a:endParaRPr lang="en-US" sz="1200">
              <a:solidFill>
                <a:schemeClr val="dk1"/>
              </a:solidFill>
              <a:latin typeface="Yu Gothic UI" panose="020B0500000000000000" pitchFamily="34" charset="-128"/>
              <a:ea typeface="Yu Gothic UI" panose="020B0500000000000000" pitchFamily="34" charset="-128"/>
              <a:cs typeface="Meiryo"/>
              <a:sym typeface="Meiryo"/>
            </a:endParaRPr>
          </a:p>
        </p:txBody>
      </p:sp>
      <p:sp>
        <p:nvSpPr>
          <p:cNvPr id="5" name="Google Shape;751;p70">
            <a:extLst>
              <a:ext uri="{FF2B5EF4-FFF2-40B4-BE49-F238E27FC236}">
                <a16:creationId xmlns:a16="http://schemas.microsoft.com/office/drawing/2014/main" id="{011AB9F7-6A2F-C8F6-6198-DE6701947116}"/>
              </a:ext>
            </a:extLst>
          </p:cNvPr>
          <p:cNvSpPr/>
          <p:nvPr/>
        </p:nvSpPr>
        <p:spPr>
          <a:xfrm>
            <a:off x="5499880" y="5089453"/>
            <a:ext cx="3885655" cy="4308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100-0013 </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東京都千代田区霞が関</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1</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丁目</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4</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番</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1</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号</a:t>
            </a:r>
          </a:p>
          <a:p>
            <a:pPr>
              <a:buClr>
                <a:srgbClr val="000000"/>
              </a:buClr>
              <a:buSzPts val="1100"/>
            </a:pP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日土地ビル</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2F SENQ</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霞が関</a:t>
            </a:r>
          </a:p>
        </p:txBody>
      </p:sp>
      <p:sp>
        <p:nvSpPr>
          <p:cNvPr id="6" name="Google Shape;752;p70">
            <a:extLst>
              <a:ext uri="{FF2B5EF4-FFF2-40B4-BE49-F238E27FC236}">
                <a16:creationId xmlns:a16="http://schemas.microsoft.com/office/drawing/2014/main" id="{6E76DCF0-6130-A6BF-766F-0D783C2CAC6E}"/>
              </a:ext>
            </a:extLst>
          </p:cNvPr>
          <p:cNvSpPr/>
          <p:nvPr/>
        </p:nvSpPr>
        <p:spPr>
          <a:xfrm>
            <a:off x="2376492" y="5586790"/>
            <a:ext cx="16779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栫井 誠一郎</a:t>
            </a:r>
          </a:p>
        </p:txBody>
      </p:sp>
      <p:sp>
        <p:nvSpPr>
          <p:cNvPr id="7" name="Google Shape;753;p70">
            <a:extLst>
              <a:ext uri="{FF2B5EF4-FFF2-40B4-BE49-F238E27FC236}">
                <a16:creationId xmlns:a16="http://schemas.microsoft.com/office/drawing/2014/main" id="{490B6768-AFFC-80B5-C95E-9C765EF9067A}"/>
              </a:ext>
            </a:extLst>
          </p:cNvPr>
          <p:cNvSpPr/>
          <p:nvPr/>
        </p:nvSpPr>
        <p:spPr>
          <a:xfrm>
            <a:off x="5499880" y="4764187"/>
            <a:ext cx="24573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2011</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年</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12</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月</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5</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日 </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決算期 </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10</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月</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a:t>
            </a:r>
            <a:endParaRPr lang="ja-JP" altLang="en-US" sz="1200">
              <a:solidFill>
                <a:schemeClr val="dk1"/>
              </a:solidFill>
              <a:latin typeface="Yu Gothic UI" panose="020B0500000000000000" pitchFamily="34" charset="-128"/>
              <a:ea typeface="Yu Gothic UI" panose="020B0500000000000000" pitchFamily="34" charset="-128"/>
              <a:cs typeface="Meiryo"/>
              <a:sym typeface="Meiryo"/>
            </a:endParaRPr>
          </a:p>
        </p:txBody>
      </p:sp>
      <p:sp>
        <p:nvSpPr>
          <p:cNvPr id="8" name="Google Shape;754;p70">
            <a:extLst>
              <a:ext uri="{FF2B5EF4-FFF2-40B4-BE49-F238E27FC236}">
                <a16:creationId xmlns:a16="http://schemas.microsoft.com/office/drawing/2014/main" id="{8544963E-69BB-A8F9-6374-DF291F278902}"/>
              </a:ext>
            </a:extLst>
          </p:cNvPr>
          <p:cNvSpPr/>
          <p:nvPr/>
        </p:nvSpPr>
        <p:spPr>
          <a:xfrm>
            <a:off x="5499880" y="5586790"/>
            <a:ext cx="27369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https://publink.biz/</a:t>
            </a:r>
            <a:endParaRPr lang="en-US" sz="1200">
              <a:solidFill>
                <a:srgbClr val="000000"/>
              </a:solidFill>
              <a:latin typeface="Yu Gothic UI" panose="020B0500000000000000" pitchFamily="34" charset="-128"/>
              <a:ea typeface="Yu Gothic UI" panose="020B0500000000000000" pitchFamily="34" charset="-128"/>
              <a:cs typeface="Meiryo"/>
              <a:sym typeface="Meiryo"/>
            </a:endParaRPr>
          </a:p>
        </p:txBody>
      </p:sp>
      <p:sp>
        <p:nvSpPr>
          <p:cNvPr id="10" name="Google Shape;756;p70">
            <a:extLst>
              <a:ext uri="{FF2B5EF4-FFF2-40B4-BE49-F238E27FC236}">
                <a16:creationId xmlns:a16="http://schemas.microsoft.com/office/drawing/2014/main" id="{2F0F8373-3A11-F757-625A-422C50EC09F8}"/>
              </a:ext>
            </a:extLst>
          </p:cNvPr>
          <p:cNvSpPr/>
          <p:nvPr/>
        </p:nvSpPr>
        <p:spPr>
          <a:xfrm>
            <a:off x="1057882" y="5174053"/>
            <a:ext cx="819995"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tx2"/>
                </a:solidFill>
                <a:latin typeface="Yu Gothic UI" panose="020B0500000000000000" pitchFamily="34" charset="-128"/>
                <a:ea typeface="Yu Gothic UI" panose="020B0500000000000000" pitchFamily="34" charset="-128"/>
                <a:cs typeface="Meiryo"/>
                <a:sym typeface="Meiryo"/>
              </a:rPr>
              <a:t>英字表記</a:t>
            </a:r>
          </a:p>
        </p:txBody>
      </p:sp>
      <p:sp>
        <p:nvSpPr>
          <p:cNvPr id="11" name="Google Shape;757;p70">
            <a:extLst>
              <a:ext uri="{FF2B5EF4-FFF2-40B4-BE49-F238E27FC236}">
                <a16:creationId xmlns:a16="http://schemas.microsoft.com/office/drawing/2014/main" id="{2923AF59-BB60-EA6B-99A8-722FAA25A0F8}"/>
              </a:ext>
            </a:extLst>
          </p:cNvPr>
          <p:cNvSpPr/>
          <p:nvPr/>
        </p:nvSpPr>
        <p:spPr>
          <a:xfrm>
            <a:off x="4721664" y="5174053"/>
            <a:ext cx="9366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tx2"/>
                </a:solidFill>
                <a:latin typeface="Yu Gothic UI" panose="020B0500000000000000" pitchFamily="34" charset="-128"/>
                <a:ea typeface="Yu Gothic UI" panose="020B0500000000000000" pitchFamily="34" charset="-128"/>
                <a:cs typeface="Meiryo"/>
                <a:sym typeface="Meiryo"/>
              </a:rPr>
              <a:t>所在地</a:t>
            </a:r>
          </a:p>
        </p:txBody>
      </p:sp>
      <p:sp>
        <p:nvSpPr>
          <p:cNvPr id="12" name="Google Shape;758;p70">
            <a:extLst>
              <a:ext uri="{FF2B5EF4-FFF2-40B4-BE49-F238E27FC236}">
                <a16:creationId xmlns:a16="http://schemas.microsoft.com/office/drawing/2014/main" id="{97937DB1-E03E-B068-DBD4-8E7B9E80D553}"/>
              </a:ext>
            </a:extLst>
          </p:cNvPr>
          <p:cNvSpPr/>
          <p:nvPr/>
        </p:nvSpPr>
        <p:spPr>
          <a:xfrm>
            <a:off x="1057882" y="5586790"/>
            <a:ext cx="1266395"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tx2"/>
                </a:solidFill>
                <a:latin typeface="Yu Gothic UI" panose="020B0500000000000000" pitchFamily="34" charset="-128"/>
                <a:ea typeface="Yu Gothic UI" panose="020B0500000000000000" pitchFamily="34" charset="-128"/>
                <a:cs typeface="Meiryo"/>
                <a:sym typeface="Meiryo"/>
              </a:rPr>
              <a:t>代表取締役社長</a:t>
            </a:r>
          </a:p>
        </p:txBody>
      </p:sp>
      <p:sp>
        <p:nvSpPr>
          <p:cNvPr id="15" name="Google Shape;760;p70">
            <a:extLst>
              <a:ext uri="{FF2B5EF4-FFF2-40B4-BE49-F238E27FC236}">
                <a16:creationId xmlns:a16="http://schemas.microsoft.com/office/drawing/2014/main" id="{767C1673-020B-8734-A491-CBD7E7BFBE3E}"/>
              </a:ext>
            </a:extLst>
          </p:cNvPr>
          <p:cNvSpPr/>
          <p:nvPr/>
        </p:nvSpPr>
        <p:spPr>
          <a:xfrm>
            <a:off x="4721664" y="4764187"/>
            <a:ext cx="9366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tx2"/>
                </a:solidFill>
                <a:latin typeface="Yu Gothic UI" panose="020B0500000000000000" pitchFamily="34" charset="-128"/>
                <a:ea typeface="Yu Gothic UI" panose="020B0500000000000000" pitchFamily="34" charset="-128"/>
                <a:cs typeface="Meiryo"/>
                <a:sym typeface="Meiryo"/>
              </a:rPr>
              <a:t>設立</a:t>
            </a:r>
          </a:p>
        </p:txBody>
      </p:sp>
      <p:sp>
        <p:nvSpPr>
          <p:cNvPr id="16" name="Google Shape;761;p70">
            <a:extLst>
              <a:ext uri="{FF2B5EF4-FFF2-40B4-BE49-F238E27FC236}">
                <a16:creationId xmlns:a16="http://schemas.microsoft.com/office/drawing/2014/main" id="{6576A526-0A15-6EF1-ADF3-6E701DD8BA0D}"/>
              </a:ext>
            </a:extLst>
          </p:cNvPr>
          <p:cNvSpPr/>
          <p:nvPr/>
        </p:nvSpPr>
        <p:spPr>
          <a:xfrm>
            <a:off x="4721664" y="5586790"/>
            <a:ext cx="9351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en-US" altLang="ja-JP" sz="1200">
                <a:solidFill>
                  <a:schemeClr val="tx2"/>
                </a:solidFill>
                <a:latin typeface="Yu Gothic UI" panose="020B0500000000000000" pitchFamily="34" charset="-128"/>
                <a:ea typeface="Yu Gothic UI" panose="020B0500000000000000" pitchFamily="34" charset="-128"/>
                <a:cs typeface="Meiryo"/>
                <a:sym typeface="Meiryo"/>
              </a:rPr>
              <a:t>URL</a:t>
            </a:r>
            <a:endParaRPr lang="en-US" sz="1200">
              <a:solidFill>
                <a:schemeClr val="tx2"/>
              </a:solidFill>
              <a:latin typeface="Yu Gothic UI" panose="020B0500000000000000" pitchFamily="34" charset="-128"/>
              <a:ea typeface="Yu Gothic UI" panose="020B0500000000000000" pitchFamily="34" charset="-128"/>
              <a:cs typeface="Meiryo"/>
              <a:sym typeface="Meiryo"/>
            </a:endParaRPr>
          </a:p>
        </p:txBody>
      </p:sp>
      <p:sp>
        <p:nvSpPr>
          <p:cNvPr id="18" name="Google Shape;763;p70">
            <a:extLst>
              <a:ext uri="{FF2B5EF4-FFF2-40B4-BE49-F238E27FC236}">
                <a16:creationId xmlns:a16="http://schemas.microsoft.com/office/drawing/2014/main" id="{5167A689-376F-3E28-9198-34A8B73650C4}"/>
              </a:ext>
            </a:extLst>
          </p:cNvPr>
          <p:cNvSpPr/>
          <p:nvPr/>
        </p:nvSpPr>
        <p:spPr>
          <a:xfrm>
            <a:off x="1057881" y="4764187"/>
            <a:ext cx="9351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tx2"/>
                </a:solidFill>
                <a:latin typeface="Yu Gothic UI" panose="020B0500000000000000" pitchFamily="34" charset="-128"/>
                <a:ea typeface="Yu Gothic UI" panose="020B0500000000000000" pitchFamily="34" charset="-128"/>
                <a:cs typeface="Meiryo"/>
                <a:sym typeface="Meiryo"/>
              </a:rPr>
              <a:t>社名</a:t>
            </a:r>
          </a:p>
        </p:txBody>
      </p:sp>
      <p:pic>
        <p:nvPicPr>
          <p:cNvPr id="19" name="Google Shape;764;p70" descr="ロゴ, 会社名&#10;&#10;自動的に生成された説明">
            <a:extLst>
              <a:ext uri="{FF2B5EF4-FFF2-40B4-BE49-F238E27FC236}">
                <a16:creationId xmlns:a16="http://schemas.microsoft.com/office/drawing/2014/main" id="{38AB2A98-55E6-82E6-4AB3-88971F29E184}"/>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552118" y="489918"/>
            <a:ext cx="1138961" cy="574037"/>
          </a:xfrm>
          <a:prstGeom prst="rect">
            <a:avLst/>
          </a:prstGeom>
          <a:noFill/>
          <a:ln>
            <a:noFill/>
          </a:ln>
        </p:spPr>
      </p:pic>
      <p:sp>
        <p:nvSpPr>
          <p:cNvPr id="21" name="Google Shape;752;p70">
            <a:extLst>
              <a:ext uri="{FF2B5EF4-FFF2-40B4-BE49-F238E27FC236}">
                <a16:creationId xmlns:a16="http://schemas.microsoft.com/office/drawing/2014/main" id="{4BC4A263-7AD3-FB94-6425-70FAA38679DC}"/>
              </a:ext>
            </a:extLst>
          </p:cNvPr>
          <p:cNvSpPr/>
          <p:nvPr/>
        </p:nvSpPr>
        <p:spPr>
          <a:xfrm>
            <a:off x="2360370" y="6011110"/>
            <a:ext cx="1677900"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約</a:t>
            </a:r>
            <a:r>
              <a:rPr lang="en-US" altLang="ja-JP" sz="1200">
                <a:solidFill>
                  <a:schemeClr val="dk1"/>
                </a:solidFill>
                <a:latin typeface="Yu Gothic UI" panose="020B0500000000000000" pitchFamily="34" charset="-128"/>
                <a:ea typeface="Yu Gothic UI" panose="020B0500000000000000" pitchFamily="34" charset="-128"/>
                <a:cs typeface="Meiryo"/>
                <a:sym typeface="Meiryo"/>
              </a:rPr>
              <a:t>10</a:t>
            </a:r>
            <a:r>
              <a:rPr lang="ja-JP" altLang="en-US" sz="1200">
                <a:solidFill>
                  <a:schemeClr val="dk1"/>
                </a:solidFill>
                <a:latin typeface="Yu Gothic UI" panose="020B0500000000000000" pitchFamily="34" charset="-128"/>
                <a:ea typeface="Yu Gothic UI" panose="020B0500000000000000" pitchFamily="34" charset="-128"/>
                <a:cs typeface="Meiryo"/>
                <a:sym typeface="Meiryo"/>
              </a:rPr>
              <a:t>名</a:t>
            </a:r>
          </a:p>
        </p:txBody>
      </p:sp>
      <p:sp>
        <p:nvSpPr>
          <p:cNvPr id="22" name="Google Shape;758;p70">
            <a:extLst>
              <a:ext uri="{FF2B5EF4-FFF2-40B4-BE49-F238E27FC236}">
                <a16:creationId xmlns:a16="http://schemas.microsoft.com/office/drawing/2014/main" id="{E46A0007-55AD-D924-82C4-23716C077018}"/>
              </a:ext>
            </a:extLst>
          </p:cNvPr>
          <p:cNvSpPr/>
          <p:nvPr/>
        </p:nvSpPr>
        <p:spPr>
          <a:xfrm>
            <a:off x="1041760" y="6011110"/>
            <a:ext cx="1266395" cy="261600"/>
          </a:xfrm>
          <a:prstGeom prst="rect">
            <a:avLst/>
          </a:prstGeom>
          <a:noFill/>
          <a:ln>
            <a:noFill/>
          </a:ln>
        </p:spPr>
        <p:txBody>
          <a:bodyPr spcFirstLastPara="1" wrap="square" lIns="91425" tIns="45700" rIns="91425" bIns="45700" anchor="ctr" anchorCtr="0">
            <a:noAutofit/>
          </a:bodyPr>
          <a:lstStyle/>
          <a:p>
            <a:pPr>
              <a:buClr>
                <a:srgbClr val="000000"/>
              </a:buClr>
              <a:buSzPts val="1100"/>
            </a:pPr>
            <a:r>
              <a:rPr lang="ja-JP" altLang="en-US" sz="1200">
                <a:solidFill>
                  <a:schemeClr val="tx2"/>
                </a:solidFill>
                <a:latin typeface="Yu Gothic UI" panose="020B0500000000000000" pitchFamily="34" charset="-128"/>
                <a:ea typeface="Yu Gothic UI" panose="020B0500000000000000" pitchFamily="34" charset="-128"/>
                <a:cs typeface="Meiryo"/>
                <a:sym typeface="Meiryo"/>
              </a:rPr>
              <a:t>社員数</a:t>
            </a:r>
          </a:p>
        </p:txBody>
      </p:sp>
      <p:sp>
        <p:nvSpPr>
          <p:cNvPr id="3" name="正方形/長方形 2">
            <a:extLst>
              <a:ext uri="{FF2B5EF4-FFF2-40B4-BE49-F238E27FC236}">
                <a16:creationId xmlns:a16="http://schemas.microsoft.com/office/drawing/2014/main" id="{101D0C73-0716-A989-6D05-9B7FD0D7353C}"/>
              </a:ext>
            </a:extLst>
          </p:cNvPr>
          <p:cNvSpPr/>
          <p:nvPr/>
        </p:nvSpPr>
        <p:spPr>
          <a:xfrm>
            <a:off x="701974" y="1226675"/>
            <a:ext cx="8502052" cy="30956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800" b="1" spc="277">
                <a:solidFill>
                  <a:schemeClr val="tx1"/>
                </a:solidFill>
                <a:latin typeface="Tazugane Gothic StdN" panose="020B0603020203020204" pitchFamily="34" charset="-128"/>
                <a:ea typeface="Tazugane Gothic StdN" panose="020B0603020203020204" pitchFamily="34" charset="-128"/>
              </a:rPr>
              <a:t>政官民の共創を通じ、</a:t>
            </a:r>
            <a:endParaRPr lang="en-US" altLang="ja-JP" sz="1800" b="1" spc="277">
              <a:solidFill>
                <a:schemeClr val="tx1"/>
              </a:solidFill>
              <a:latin typeface="Tazugane Gothic StdN" panose="020B0603020203020204" pitchFamily="34" charset="-128"/>
              <a:ea typeface="Tazugane Gothic StdN" panose="020B0603020203020204" pitchFamily="34" charset="-128"/>
            </a:endParaRPr>
          </a:p>
          <a:p>
            <a:pPr algn="ctr">
              <a:lnSpc>
                <a:spcPct val="150000"/>
              </a:lnSpc>
            </a:pPr>
            <a:r>
              <a:rPr lang="ja-JP" altLang="en-US" sz="1800" b="1" spc="277">
                <a:solidFill>
                  <a:schemeClr val="tx1"/>
                </a:solidFill>
                <a:latin typeface="Tazugane Gothic StdN" panose="020B0603020203020204" pitchFamily="34" charset="-128"/>
                <a:ea typeface="Tazugane Gothic StdN" panose="020B0603020203020204" pitchFamily="34" charset="-128"/>
              </a:rPr>
              <a:t>未来が豊かになると誰もが思える日本を実現する</a:t>
            </a:r>
            <a:endParaRPr lang="en-US" altLang="ja-JP" sz="1800" b="1" spc="277">
              <a:solidFill>
                <a:schemeClr val="tx1"/>
              </a:solidFill>
              <a:latin typeface="Tazugane Gothic StdN" panose="020B0603020203020204" pitchFamily="34" charset="-128"/>
              <a:ea typeface="Tazugane Gothic StdN" panose="020B0603020203020204" pitchFamily="34" charset="-128"/>
            </a:endParaRPr>
          </a:p>
          <a:p>
            <a:pPr algn="ctr" defTabSz="914400">
              <a:lnSpc>
                <a:spcPct val="150000"/>
              </a:lnSpc>
            </a:pPr>
            <a:r>
              <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rPr>
              <a:t>変化の激しい現代において「次の社会」を創り出すには、</a:t>
            </a:r>
            <a:endParaRPr kumimoji="0" lang="en-US" altLang="ja-JP" sz="1200">
              <a:solidFill>
                <a:schemeClr val="tx1">
                  <a:lumMod val="75000"/>
                  <a:lumOff val="25000"/>
                </a:schemeClr>
              </a:solidFill>
              <a:latin typeface="Yu Gothic UI" panose="020B0500000000000000" pitchFamily="34" charset="-128"/>
              <a:ea typeface="Yu Gothic UI" panose="020B0500000000000000" pitchFamily="34" charset="-128"/>
            </a:endParaRPr>
          </a:p>
          <a:p>
            <a:pPr algn="ctr" defTabSz="914400">
              <a:lnSpc>
                <a:spcPct val="150000"/>
              </a:lnSpc>
            </a:pPr>
            <a:r>
              <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rPr>
              <a:t>社会にある様々な障壁や課題を、</a:t>
            </a:r>
            <a:r>
              <a:rPr kumimoji="0" lang="ja-JP" altLang="ja-JP" sz="1200" b="1">
                <a:solidFill>
                  <a:schemeClr val="tx2"/>
                </a:solidFill>
                <a:latin typeface="Yu Gothic UI" panose="020B0500000000000000" pitchFamily="34" charset="-128"/>
                <a:ea typeface="Yu Gothic UI" panose="020B0500000000000000" pitchFamily="34" charset="-128"/>
              </a:rPr>
              <a:t>官と民がチームになって突破していく</a:t>
            </a:r>
            <a:r>
              <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rPr>
              <a:t>ことが重要です。</a:t>
            </a:r>
            <a:endParaRPr kumimoji="0" lang="en-US" altLang="ja-JP" sz="1200">
              <a:solidFill>
                <a:schemeClr val="tx1">
                  <a:lumMod val="75000"/>
                  <a:lumOff val="25000"/>
                </a:schemeClr>
              </a:solidFill>
              <a:latin typeface="Yu Gothic UI" panose="020B0500000000000000" pitchFamily="34" charset="-128"/>
              <a:ea typeface="Yu Gothic UI" panose="020B0500000000000000" pitchFamily="34" charset="-128"/>
            </a:endParaRPr>
          </a:p>
          <a:p>
            <a:pPr algn="ctr" defTabSz="914400">
              <a:lnSpc>
                <a:spcPct val="150000"/>
              </a:lnSpc>
            </a:pPr>
            <a:r>
              <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rPr>
              <a:t>しかし、官と民は陳情・承認の上下関係や、情報の非対称性、言葉や行動原理、</a:t>
            </a:r>
            <a:endParaRPr kumimoji="0" lang="en-US" altLang="ja-JP" sz="1200">
              <a:solidFill>
                <a:schemeClr val="tx1">
                  <a:lumMod val="75000"/>
                  <a:lumOff val="25000"/>
                </a:schemeClr>
              </a:solidFill>
              <a:latin typeface="Yu Gothic UI" panose="020B0500000000000000" pitchFamily="34" charset="-128"/>
              <a:ea typeface="Yu Gothic UI" panose="020B0500000000000000" pitchFamily="34" charset="-128"/>
            </a:endParaRPr>
          </a:p>
          <a:p>
            <a:pPr algn="ctr" defTabSz="914400">
              <a:lnSpc>
                <a:spcPct val="150000"/>
              </a:lnSpc>
            </a:pPr>
            <a:r>
              <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rPr>
              <a:t>組織カルチャーの違いから、</a:t>
            </a:r>
            <a:r>
              <a:rPr kumimoji="0" lang="ja-JP" altLang="ja-JP" sz="1200" b="1">
                <a:solidFill>
                  <a:schemeClr val="tx2"/>
                </a:solidFill>
                <a:latin typeface="Yu Gothic UI" panose="020B0500000000000000" pitchFamily="34" charset="-128"/>
                <a:ea typeface="Yu Gothic UI" panose="020B0500000000000000" pitchFamily="34" charset="-128"/>
              </a:rPr>
              <a:t>フラットなチームを組成することは容易ではありません。</a:t>
            </a:r>
            <a:endParaRPr kumimoji="0" lang="en-US" altLang="ja-JP" sz="1200" b="1">
              <a:solidFill>
                <a:schemeClr val="tx2"/>
              </a:solidFill>
              <a:latin typeface="Yu Gothic UI" panose="020B0500000000000000" pitchFamily="34" charset="-128"/>
              <a:ea typeface="Yu Gothic UI" panose="020B0500000000000000" pitchFamily="34" charset="-128"/>
            </a:endParaRPr>
          </a:p>
          <a:p>
            <a:pPr algn="ctr" defTabSz="914400">
              <a:lnSpc>
                <a:spcPct val="150000"/>
              </a:lnSpc>
            </a:pPr>
            <a:endPar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endParaRPr>
          </a:p>
          <a:p>
            <a:pPr algn="ctr" defTabSz="914400">
              <a:lnSpc>
                <a:spcPct val="150000"/>
              </a:lnSpc>
            </a:pPr>
            <a:r>
              <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rPr>
              <a:t>”Publink” は、国と民間の「繋ぎ」になる人材＝ パブリンガルのネットワークを活用し、</a:t>
            </a:r>
            <a:endParaRPr kumimoji="0" lang="en-US" altLang="ja-JP" sz="1200">
              <a:solidFill>
                <a:schemeClr val="tx1">
                  <a:lumMod val="75000"/>
                  <a:lumOff val="25000"/>
                </a:schemeClr>
              </a:solidFill>
              <a:latin typeface="Yu Gothic UI" panose="020B0500000000000000" pitchFamily="34" charset="-128"/>
              <a:ea typeface="Yu Gothic UI" panose="020B0500000000000000" pitchFamily="34" charset="-128"/>
            </a:endParaRPr>
          </a:p>
          <a:p>
            <a:pPr algn="ctr" defTabSz="914400">
              <a:lnSpc>
                <a:spcPct val="150000"/>
              </a:lnSpc>
            </a:pPr>
            <a:r>
              <a:rPr kumimoji="0" lang="ja-JP" altLang="ja-JP" sz="1200" b="1">
                <a:solidFill>
                  <a:schemeClr val="tx2"/>
                </a:solidFill>
                <a:latin typeface="Yu Gothic UI" panose="020B0500000000000000" pitchFamily="34" charset="-128"/>
                <a:ea typeface="Yu Gothic UI" panose="020B0500000000000000" pitchFamily="34" charset="-128"/>
              </a:rPr>
              <a:t>政策とビジネスがwin-win</a:t>
            </a:r>
            <a:r>
              <a:rPr kumimoji="0" lang="ja-JP" altLang="ja-JP" sz="1200">
                <a:solidFill>
                  <a:schemeClr val="tx1">
                    <a:lumMod val="75000"/>
                    <a:lumOff val="25000"/>
                  </a:schemeClr>
                </a:solidFill>
                <a:latin typeface="Yu Gothic UI" panose="020B0500000000000000" pitchFamily="34" charset="-128"/>
                <a:ea typeface="Yu Gothic UI" panose="020B0500000000000000" pitchFamily="34" charset="-128"/>
              </a:rPr>
              <a:t>になり、その価値を最大化するためのサポートを実施いたします。</a:t>
            </a:r>
            <a:endParaRPr lang="en-US" altLang="ja-JP" sz="1200" b="1" spc="277">
              <a:solidFill>
                <a:schemeClr val="tx1"/>
              </a:solidFill>
              <a:latin typeface="Tazugane Gothic StdN" panose="020B0603020203020204" pitchFamily="34" charset="-128"/>
              <a:ea typeface="Tazugane Gothic StdN" panose="020B0603020203020204" pitchFamily="34" charset="-128"/>
            </a:endParaRPr>
          </a:p>
        </p:txBody>
      </p:sp>
      <p:sp>
        <p:nvSpPr>
          <p:cNvPr id="28" name="フッター プレースホルダー 27">
            <a:extLst>
              <a:ext uri="{FF2B5EF4-FFF2-40B4-BE49-F238E27FC236}">
                <a16:creationId xmlns:a16="http://schemas.microsoft.com/office/drawing/2014/main" id="{29906EB2-4F83-2E3E-8B51-8C893F9B1D6F}"/>
              </a:ext>
            </a:extLst>
          </p:cNvPr>
          <p:cNvSpPr>
            <a:spLocks noGrp="1"/>
          </p:cNvSpPr>
          <p:nvPr>
            <p:ph type="ftr" sz="quarter" idx="12"/>
          </p:nvPr>
        </p:nvSpPr>
        <p:spPr/>
        <p:txBody>
          <a:bodyPr/>
          <a:lstStyle/>
          <a:p>
            <a:r>
              <a:rPr lang="en-GB" altLang="en-GB"/>
              <a:t>Copyright © 2023 Publink inc.</a:t>
            </a:r>
          </a:p>
        </p:txBody>
      </p:sp>
      <p:sp>
        <p:nvSpPr>
          <p:cNvPr id="29" name="スライド番号プレースホルダー 28">
            <a:extLst>
              <a:ext uri="{FF2B5EF4-FFF2-40B4-BE49-F238E27FC236}">
                <a16:creationId xmlns:a16="http://schemas.microsoft.com/office/drawing/2014/main" id="{3597A859-DFE4-222E-4118-CED4931A5522}"/>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1</a:t>
            </a:fld>
            <a:endParaRPr kumimoji="1" lang="ja-JP" altLang="en-US"/>
          </a:p>
        </p:txBody>
      </p:sp>
    </p:spTree>
    <p:extLst>
      <p:ext uri="{BB962C8B-B14F-4D97-AF65-F5344CB8AC3E}">
        <p14:creationId xmlns:p14="http://schemas.microsoft.com/office/powerpoint/2010/main" val="443699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テキスト ボックス 1">
            <a:extLst>
              <a:ext uri="{FF2B5EF4-FFF2-40B4-BE49-F238E27FC236}">
                <a16:creationId xmlns:a16="http://schemas.microsoft.com/office/drawing/2014/main" id="{3A1C815B-3124-A337-1E23-4F322CF540BA}"/>
              </a:ext>
            </a:extLst>
          </p:cNvPr>
          <p:cNvSpPr txBox="1"/>
          <p:nvPr/>
        </p:nvSpPr>
        <p:spPr>
          <a:xfrm>
            <a:off x="4378938" y="2099007"/>
            <a:ext cx="5339367" cy="3991123"/>
          </a:xfrm>
          <a:prstGeom prst="rect">
            <a:avLst/>
          </a:prstGeom>
          <a:noFill/>
        </p:spPr>
        <p:txBody>
          <a:bodyPr wrap="square" lIns="64291" tIns="32146" rIns="64291" bIns="32146" rtlCol="0">
            <a:spAutoFit/>
          </a:bodyPr>
          <a:lstStyle/>
          <a:p>
            <a:pPr defTabSz="410751" hangingPunct="0">
              <a:defRPr/>
            </a:pPr>
            <a:r>
              <a:rPr kumimoji="0" lang="ja-JP" altLang="en-US" sz="1500" b="1" kern="0" dirty="0">
                <a:latin typeface="Yu Gothic UI" panose="020B0500000000000000" pitchFamily="50" charset="-128"/>
                <a:ea typeface="Yu Gothic UI" panose="020B0500000000000000" pitchFamily="50" charset="-128"/>
                <a:sym typeface="ヒラギノ角ゴ ProN W3"/>
              </a:rPr>
              <a:t>　</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1982</a:t>
            </a: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年生まれ</a:t>
            </a:r>
            <a:endPar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r>
              <a:rPr kumimoji="0" lang="ja-JP" altLang="en-US"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筑駒、東京大学工学部卒業</a:t>
            </a:r>
            <a:endParaRPr kumimoji="0" lang="en-US"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endParaRPr kumimoji="0" lang="en-US" altLang="ja-JP" sz="7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spcBef>
                <a:spcPts val="844"/>
              </a:spcBef>
              <a:defRPr/>
            </a:pP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経産省に</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2005〜2011</a:t>
            </a: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年在籍</a:t>
            </a:r>
            <a:endPar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r>
              <a:rPr kumimoji="0" lang="ja-JP"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ja-JP" altLang="en-US"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国家公務員</a:t>
            </a:r>
            <a:r>
              <a:rPr kumimoji="0" lang="en-US"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Ⅰ</a:t>
            </a:r>
            <a:r>
              <a:rPr kumimoji="0" lang="ja-JP" altLang="en-US"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種、理工１区分６位（１万人中）</a:t>
            </a:r>
            <a:endParaRPr kumimoji="0" lang="en-US"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r>
              <a:rPr kumimoji="0" lang="ja-JP"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ja-JP" altLang="en-US"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経済成長戦略、内閣官房、研究開発課課長補佐、など</a:t>
            </a:r>
            <a:endParaRPr kumimoji="0" lang="en-US" altLang="ja-JP" sz="12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endParaRPr kumimoji="0" lang="en-US" altLang="ja-JP" sz="7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spcBef>
                <a:spcPts val="844"/>
              </a:spcBef>
              <a:defRPr/>
            </a:pP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2011</a:t>
            </a: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年</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株</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a:t>
            </a: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ケイテックパートナーズ</a:t>
            </a:r>
            <a:endPar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marL="179388" indent="-179388" defTabSz="410751" hangingPunct="0">
              <a:defRPr/>
            </a:pPr>
            <a:r>
              <a:rPr kumimoji="0" lang="ja-JP"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ja-JP" altLang="en-US"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数字を稼ぐ・背負う感覚を身につけるため、ゼロからプログラミングを学びシステムで事業開始。</a:t>
            </a:r>
            <a:r>
              <a:rPr kumimoji="0" lang="en-US"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2</a:t>
            </a:r>
            <a:r>
              <a:rPr kumimoji="0" lang="ja-JP" altLang="en-US"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期で売上</a:t>
            </a:r>
            <a:r>
              <a:rPr kumimoji="0" lang="en-US"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3000</a:t>
            </a:r>
            <a:r>
              <a:rPr kumimoji="0" lang="ja-JP" altLang="en-US"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万円。</a:t>
            </a:r>
            <a:endParaRPr kumimoji="0" lang="en-US" altLang="ja-JP" sz="12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endParaRPr kumimoji="0" lang="en-US" altLang="ja-JP" sz="7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endParaRPr kumimoji="0" lang="en-US" altLang="ja-JP" sz="7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spcBef>
                <a:spcPts val="844"/>
              </a:spcBef>
              <a:defRPr/>
            </a:pP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2013〜2017</a:t>
            </a: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年</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株</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a:t>
            </a:r>
            <a:r>
              <a:rPr kumimoji="0" lang="en-US" altLang="ja-JP" sz="1500" b="1" kern="0" dirty="0" err="1">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Zpeer</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mr-IN"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a:t>
            </a: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ズピア</a:t>
            </a:r>
            <a:endPar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r>
              <a:rPr kumimoji="0" lang="ja-JP" altLang="en-US"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全国のペット獣医師の６割が登録する、獣医師限定の</a:t>
            </a:r>
            <a:endParaRPr kumimoji="0" lang="en-US"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r>
              <a:rPr kumimoji="0" lang="ja-JP"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en-US"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Web</a:t>
            </a:r>
            <a:r>
              <a:rPr kumimoji="0" lang="ja-JP" altLang="en-US"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メディア</a:t>
            </a:r>
            <a:r>
              <a:rPr kumimoji="0" lang="ja-JP"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ja-JP" altLang="en-US"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共同創業者　</a:t>
            </a:r>
            <a:r>
              <a:rPr kumimoji="0" lang="en-US"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CTO</a:t>
            </a:r>
            <a:r>
              <a:rPr kumimoji="0" lang="ja-JP" altLang="en-US"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兼</a:t>
            </a:r>
            <a:r>
              <a:rPr kumimoji="0" lang="en-US"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CFO</a:t>
            </a:r>
          </a:p>
          <a:p>
            <a:pPr defTabSz="410751" hangingPunct="0">
              <a:defRPr/>
            </a:pPr>
            <a:endParaRPr kumimoji="0" lang="en-US" altLang="ja-JP" sz="12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spcBef>
                <a:spcPts val="844"/>
              </a:spcBef>
              <a:defRPr/>
            </a:pP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2018</a:t>
            </a: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年</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株</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a:t>
            </a:r>
            <a:r>
              <a:rPr kumimoji="0" lang="en-US" altLang="ja-JP" sz="1500" b="1" kern="0" dirty="0" err="1">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Publink</a:t>
            </a:r>
            <a:r>
              <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mr-IN"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a:t>
            </a:r>
            <a:r>
              <a:rPr kumimoji="0" lang="ja-JP" altLang="en-US"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パブリンク</a:t>
            </a:r>
            <a:endParaRPr kumimoji="0" lang="en-US" altLang="ja-JP" sz="1500" b="1"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r>
              <a:rPr kumimoji="0" lang="ja-JP"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　</a:t>
            </a:r>
            <a:r>
              <a:rPr kumimoji="0" lang="ja-JP" altLang="en-US"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官民連携オープンイノベーション支援</a:t>
            </a:r>
            <a:endParaRPr kumimoji="0" lang="en-US" altLang="ja-JP" sz="1400" kern="0" dirty="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p:txBody>
      </p:sp>
      <p:cxnSp>
        <p:nvCxnSpPr>
          <p:cNvPr id="3" name="直線コネクタ 2">
            <a:extLst>
              <a:ext uri="{FF2B5EF4-FFF2-40B4-BE49-F238E27FC236}">
                <a16:creationId xmlns:a16="http://schemas.microsoft.com/office/drawing/2014/main" id="{AB10BD17-F710-1A4A-DF89-0F8A2D87EF9A}"/>
              </a:ext>
            </a:extLst>
          </p:cNvPr>
          <p:cNvCxnSpPr>
            <a:cxnSpLocks/>
          </p:cNvCxnSpPr>
          <p:nvPr/>
        </p:nvCxnSpPr>
        <p:spPr>
          <a:xfrm>
            <a:off x="4220135" y="2213424"/>
            <a:ext cx="1" cy="3950170"/>
          </a:xfrm>
          <a:prstGeom prst="line">
            <a:avLst/>
          </a:prstGeom>
          <a:noFill/>
          <a:ln w="28575" cap="flat">
            <a:solidFill>
              <a:srgbClr val="2B69B2"/>
            </a:solidFill>
            <a:prstDash val="solid"/>
            <a:miter lim="400000"/>
          </a:ln>
          <a:effectLst/>
          <a:sp3d/>
        </p:spPr>
        <p:style>
          <a:lnRef idx="0">
            <a:scrgbClr r="0" g="0" b="0"/>
          </a:lnRef>
          <a:fillRef idx="0">
            <a:scrgbClr r="0" g="0" b="0"/>
          </a:fillRef>
          <a:effectRef idx="0">
            <a:scrgbClr r="0" g="0" b="0"/>
          </a:effectRef>
          <a:fontRef idx="none"/>
        </p:style>
      </p:cxnSp>
      <p:sp>
        <p:nvSpPr>
          <p:cNvPr id="4" name="楕円 14">
            <a:extLst>
              <a:ext uri="{FF2B5EF4-FFF2-40B4-BE49-F238E27FC236}">
                <a16:creationId xmlns:a16="http://schemas.microsoft.com/office/drawing/2014/main" id="{AACBC85D-962F-EC65-9801-420C3687F70A}"/>
              </a:ext>
            </a:extLst>
          </p:cNvPr>
          <p:cNvSpPr/>
          <p:nvPr/>
        </p:nvSpPr>
        <p:spPr>
          <a:xfrm>
            <a:off x="4132614" y="2171945"/>
            <a:ext cx="190800" cy="180937"/>
          </a:xfrm>
          <a:prstGeom prst="ellipse">
            <a:avLst/>
          </a:prstGeom>
          <a:solidFill>
            <a:srgbClr val="2B69B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hangingPunct="0">
              <a:defRPr/>
            </a:pPr>
            <a:endParaRPr kumimoji="0" lang="ja-JP" altLang="en-US" sz="1700" kern="0">
              <a:solidFill>
                <a:srgbClr val="FFFFFF"/>
              </a:solidFill>
              <a:latin typeface="ヒラギノ角ゴ ProN W3"/>
              <a:sym typeface="ヒラギノ角ゴ ProN W3"/>
            </a:endParaRPr>
          </a:p>
        </p:txBody>
      </p:sp>
      <p:sp>
        <p:nvSpPr>
          <p:cNvPr id="30" name="楕円 15">
            <a:extLst>
              <a:ext uri="{FF2B5EF4-FFF2-40B4-BE49-F238E27FC236}">
                <a16:creationId xmlns:a16="http://schemas.microsoft.com/office/drawing/2014/main" id="{D49A093C-B2C0-690A-68EC-82BB6884787B}"/>
              </a:ext>
            </a:extLst>
          </p:cNvPr>
          <p:cNvSpPr/>
          <p:nvPr/>
        </p:nvSpPr>
        <p:spPr>
          <a:xfrm>
            <a:off x="4132614" y="3682312"/>
            <a:ext cx="190800" cy="180937"/>
          </a:xfrm>
          <a:prstGeom prst="ellipse">
            <a:avLst/>
          </a:prstGeom>
          <a:solidFill>
            <a:srgbClr val="2B69B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hangingPunct="0">
              <a:defRPr/>
            </a:pPr>
            <a:endParaRPr kumimoji="0" lang="ja-JP" altLang="en-US" sz="1700" kern="0">
              <a:solidFill>
                <a:srgbClr val="FFFFFF"/>
              </a:solidFill>
              <a:latin typeface="ヒラギノ角ゴ ProN W3"/>
              <a:sym typeface="ヒラギノ角ゴ ProN W3"/>
            </a:endParaRPr>
          </a:p>
        </p:txBody>
      </p:sp>
      <p:sp>
        <p:nvSpPr>
          <p:cNvPr id="31" name="楕円 16">
            <a:extLst>
              <a:ext uri="{FF2B5EF4-FFF2-40B4-BE49-F238E27FC236}">
                <a16:creationId xmlns:a16="http://schemas.microsoft.com/office/drawing/2014/main" id="{FB7CEFE7-B2C2-06D9-FD9D-67DD7ADA0B6F}"/>
              </a:ext>
            </a:extLst>
          </p:cNvPr>
          <p:cNvSpPr/>
          <p:nvPr/>
        </p:nvSpPr>
        <p:spPr>
          <a:xfrm>
            <a:off x="4132614" y="4646513"/>
            <a:ext cx="190800" cy="180938"/>
          </a:xfrm>
          <a:prstGeom prst="ellipse">
            <a:avLst/>
          </a:prstGeom>
          <a:solidFill>
            <a:srgbClr val="2B69B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hangingPunct="0">
              <a:defRPr/>
            </a:pPr>
            <a:endParaRPr kumimoji="0" lang="ja-JP" altLang="en-US" sz="1700" kern="0">
              <a:solidFill>
                <a:srgbClr val="FFFFFF"/>
              </a:solidFill>
              <a:latin typeface="ヒラギノ角ゴ ProN W3"/>
              <a:sym typeface="ヒラギノ角ゴ ProN W3"/>
            </a:endParaRPr>
          </a:p>
        </p:txBody>
      </p:sp>
      <p:sp>
        <p:nvSpPr>
          <p:cNvPr id="32" name="楕円 18">
            <a:extLst>
              <a:ext uri="{FF2B5EF4-FFF2-40B4-BE49-F238E27FC236}">
                <a16:creationId xmlns:a16="http://schemas.microsoft.com/office/drawing/2014/main" id="{D1641570-526E-A6E8-21E4-C7EF63735601}"/>
              </a:ext>
            </a:extLst>
          </p:cNvPr>
          <p:cNvSpPr/>
          <p:nvPr/>
        </p:nvSpPr>
        <p:spPr>
          <a:xfrm>
            <a:off x="4132614" y="2827644"/>
            <a:ext cx="190800" cy="164489"/>
          </a:xfrm>
          <a:prstGeom prst="ellipse">
            <a:avLst/>
          </a:prstGeom>
          <a:solidFill>
            <a:srgbClr val="2B69B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hangingPunct="0">
              <a:defRPr/>
            </a:pPr>
            <a:endParaRPr kumimoji="0" lang="ja-JP" altLang="en-US" sz="1700" kern="0">
              <a:solidFill>
                <a:srgbClr val="FFFFFF"/>
              </a:solidFill>
              <a:latin typeface="ヒラギノ角ゴ ProN W3"/>
              <a:sym typeface="ヒラギノ角ゴ ProN W3"/>
            </a:endParaRPr>
          </a:p>
        </p:txBody>
      </p:sp>
      <p:sp>
        <p:nvSpPr>
          <p:cNvPr id="33" name="テキスト ボックス 32">
            <a:extLst>
              <a:ext uri="{FF2B5EF4-FFF2-40B4-BE49-F238E27FC236}">
                <a16:creationId xmlns:a16="http://schemas.microsoft.com/office/drawing/2014/main" id="{0B585C33-CDA4-53CC-A766-BECA0EBF5F88}"/>
              </a:ext>
            </a:extLst>
          </p:cNvPr>
          <p:cNvSpPr txBox="1"/>
          <p:nvPr/>
        </p:nvSpPr>
        <p:spPr>
          <a:xfrm>
            <a:off x="4132614" y="1071127"/>
            <a:ext cx="4121641" cy="877163"/>
          </a:xfrm>
          <a:prstGeom prst="rect">
            <a:avLst/>
          </a:prstGeom>
          <a:noFill/>
        </p:spPr>
        <p:txBody>
          <a:bodyPr wrap="none" rtlCol="0">
            <a:spAutoFit/>
          </a:bodyPr>
          <a:lstStyle/>
          <a:p>
            <a:pPr defTabSz="410751" hangingPunct="0">
              <a:defRPr/>
            </a:pPr>
            <a:r>
              <a:rPr kumimoji="0" lang="ja-JP" altLang="en-US" sz="3200" b="1" kern="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栫井 誠一郎 </a:t>
            </a:r>
            <a:r>
              <a:rPr kumimoji="0" lang="ja-JP" altLang="en-US" kern="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rPr>
              <a:t>かこい せいいちろう</a:t>
            </a:r>
            <a:endParaRPr kumimoji="0" lang="en-US" altLang="ja-JP" sz="1400" kern="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endParaRPr kumimoji="0" lang="en-US" altLang="ja-JP" sz="100" kern="0">
              <a:solidFill>
                <a:schemeClr val="tx1">
                  <a:lumMod val="65000"/>
                  <a:lumOff val="35000"/>
                </a:schemeClr>
              </a:solidFill>
              <a:latin typeface="Yu Gothic UI" panose="020B0500000000000000" pitchFamily="50" charset="-128"/>
              <a:ea typeface="Yu Gothic UI" panose="020B0500000000000000" pitchFamily="50" charset="-128"/>
              <a:sym typeface="ヒラギノ角ゴ ProN W3"/>
            </a:endParaRPr>
          </a:p>
          <a:p>
            <a:pPr defTabSz="410751" hangingPunct="0">
              <a:defRPr/>
            </a:pPr>
            <a:r>
              <a:rPr kumimoji="0" lang="ja-JP" altLang="en-US" b="1" kern="0">
                <a:solidFill>
                  <a:srgbClr val="2B69B2"/>
                </a:solidFill>
                <a:latin typeface="Yu Gothic UI" panose="020B0500000000000000" pitchFamily="50" charset="-128"/>
                <a:ea typeface="Yu Gothic UI" panose="020B0500000000000000" pitchFamily="50" charset="-128"/>
                <a:sym typeface="ヒラギノ角ゴ ProN W3"/>
              </a:rPr>
              <a:t>株式会社</a:t>
            </a:r>
            <a:r>
              <a:rPr kumimoji="0" lang="ja-JP" altLang="ja-JP" b="1" kern="0">
                <a:solidFill>
                  <a:srgbClr val="2B69B2"/>
                </a:solidFill>
                <a:latin typeface="Yu Gothic UI" panose="020B0500000000000000" pitchFamily="50" charset="-128"/>
                <a:ea typeface="Yu Gothic UI" panose="020B0500000000000000" pitchFamily="50" charset="-128"/>
                <a:sym typeface="ヒラギノ角ゴ ProN W3"/>
              </a:rPr>
              <a:t>P</a:t>
            </a:r>
            <a:r>
              <a:rPr kumimoji="0" lang="en-US" altLang="ja-JP" b="1" kern="0" err="1">
                <a:solidFill>
                  <a:srgbClr val="2B69B2"/>
                </a:solidFill>
                <a:latin typeface="Yu Gothic UI" panose="020B0500000000000000" pitchFamily="50" charset="-128"/>
                <a:ea typeface="Yu Gothic UI" panose="020B0500000000000000" pitchFamily="50" charset="-128"/>
                <a:sym typeface="ヒラギノ角ゴ ProN W3"/>
              </a:rPr>
              <a:t>ublink</a:t>
            </a:r>
            <a:r>
              <a:rPr kumimoji="0" lang="ja-JP" altLang="en-US" b="1" kern="0">
                <a:solidFill>
                  <a:srgbClr val="2B69B2"/>
                </a:solidFill>
                <a:latin typeface="Yu Gothic UI" panose="020B0500000000000000" pitchFamily="50" charset="-128"/>
                <a:ea typeface="Yu Gothic UI" panose="020B0500000000000000" pitchFamily="50" charset="-128"/>
                <a:sym typeface="ヒラギノ角ゴ ProN W3"/>
              </a:rPr>
              <a:t> 代表取締役</a:t>
            </a:r>
            <a:endParaRPr kumimoji="0" lang="en-US" altLang="ja-JP" sz="1100" kern="0">
              <a:solidFill>
                <a:schemeClr val="accent4"/>
              </a:solidFill>
              <a:latin typeface="Yu Gothic UI" panose="020B0500000000000000" pitchFamily="50" charset="-128"/>
              <a:ea typeface="Yu Gothic UI" panose="020B0500000000000000" pitchFamily="50" charset="-128"/>
              <a:sym typeface="ヒラギノ角ゴ ProN W3"/>
            </a:endParaRPr>
          </a:p>
        </p:txBody>
      </p:sp>
      <p:sp>
        <p:nvSpPr>
          <p:cNvPr id="35" name="楕円 13">
            <a:extLst>
              <a:ext uri="{FF2B5EF4-FFF2-40B4-BE49-F238E27FC236}">
                <a16:creationId xmlns:a16="http://schemas.microsoft.com/office/drawing/2014/main" id="{5FFB804E-83B1-71EE-5C31-CEB9BC4B5B43}"/>
              </a:ext>
            </a:extLst>
          </p:cNvPr>
          <p:cNvSpPr/>
          <p:nvPr/>
        </p:nvSpPr>
        <p:spPr>
          <a:xfrm>
            <a:off x="4134036" y="5583014"/>
            <a:ext cx="190800" cy="180938"/>
          </a:xfrm>
          <a:prstGeom prst="ellipse">
            <a:avLst/>
          </a:prstGeom>
          <a:solidFill>
            <a:srgbClr val="2B69B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hangingPunct="0">
              <a:defRPr/>
            </a:pPr>
            <a:endParaRPr kumimoji="0" lang="ja-JP" altLang="en-US" sz="1700" kern="0">
              <a:solidFill>
                <a:srgbClr val="FFFFFF"/>
              </a:solidFill>
              <a:latin typeface="ヒラギノ角ゴ ProN W3"/>
              <a:sym typeface="ヒラギノ角ゴ ProN W3"/>
            </a:endParaRPr>
          </a:p>
        </p:txBody>
      </p:sp>
      <p:pic>
        <p:nvPicPr>
          <p:cNvPr id="36" name="Picture 2" descr="2人、テキストの画像のようです">
            <a:extLst>
              <a:ext uri="{FF2B5EF4-FFF2-40B4-BE49-F238E27FC236}">
                <a16:creationId xmlns:a16="http://schemas.microsoft.com/office/drawing/2014/main" id="{24A823CB-7A0A-FC43-FC2C-4F2DABECDF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846" y="3903540"/>
            <a:ext cx="3502759" cy="1970302"/>
          </a:xfrm>
          <a:prstGeom prst="rect">
            <a:avLst/>
          </a:prstGeom>
          <a:noFill/>
          <a:extLst>
            <a:ext uri="{909E8E84-426E-40DD-AFC4-6F175D3DCCD1}">
              <a14:hiddenFill xmlns:a14="http://schemas.microsoft.com/office/drawing/2010/main">
                <a:solidFill>
                  <a:srgbClr val="FFFFFF"/>
                </a:solidFill>
              </a14:hiddenFill>
            </a:ext>
          </a:extLst>
        </p:spPr>
      </p:pic>
      <p:pic>
        <p:nvPicPr>
          <p:cNvPr id="38" name="図 37" descr="スーツ着ている男性&#10;&#10;自動的に生成された説明">
            <a:extLst>
              <a:ext uri="{FF2B5EF4-FFF2-40B4-BE49-F238E27FC236}">
                <a16:creationId xmlns:a16="http://schemas.microsoft.com/office/drawing/2014/main" id="{404713C0-2ED2-50AA-464F-805B78F162C2}"/>
              </a:ext>
            </a:extLst>
          </p:cNvPr>
          <p:cNvPicPr>
            <a:picLocks noChangeAspect="1"/>
          </p:cNvPicPr>
          <p:nvPr/>
        </p:nvPicPr>
        <p:blipFill rotWithShape="1">
          <a:blip r:embed="rId7"/>
          <a:srcRect l="19384" t="1003" r="20368" b="57387"/>
          <a:stretch/>
        </p:blipFill>
        <p:spPr>
          <a:xfrm>
            <a:off x="938794" y="1198245"/>
            <a:ext cx="2246864" cy="2328444"/>
          </a:xfrm>
          <a:prstGeom prst="rect">
            <a:avLst/>
          </a:prstGeom>
        </p:spPr>
      </p:pic>
      <p:sp>
        <p:nvSpPr>
          <p:cNvPr id="5" name="コンテンツ プレースホルダー 1">
            <a:extLst>
              <a:ext uri="{FF2B5EF4-FFF2-40B4-BE49-F238E27FC236}">
                <a16:creationId xmlns:a16="http://schemas.microsoft.com/office/drawing/2014/main" id="{79225814-3929-2703-A985-8417F015C124}"/>
              </a:ext>
            </a:extLst>
          </p:cNvPr>
          <p:cNvSpPr txBox="1">
            <a:spLocks/>
          </p:cNvSpPr>
          <p:nvPr/>
        </p:nvSpPr>
        <p:spPr>
          <a:xfrm>
            <a:off x="199251" y="231423"/>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a:t>代表紹介</a:t>
            </a:r>
          </a:p>
        </p:txBody>
      </p:sp>
      <p:sp>
        <p:nvSpPr>
          <p:cNvPr id="7" name="フッター プレースホルダー 6">
            <a:extLst>
              <a:ext uri="{FF2B5EF4-FFF2-40B4-BE49-F238E27FC236}">
                <a16:creationId xmlns:a16="http://schemas.microsoft.com/office/drawing/2014/main" id="{65FD9FBC-497F-8B54-92C9-D43CB73FEDF9}"/>
              </a:ext>
            </a:extLst>
          </p:cNvPr>
          <p:cNvSpPr>
            <a:spLocks noGrp="1"/>
          </p:cNvSpPr>
          <p:nvPr>
            <p:ph type="ftr" sz="quarter" idx="12"/>
          </p:nvPr>
        </p:nvSpPr>
        <p:spPr/>
        <p:txBody>
          <a:bodyPr/>
          <a:lstStyle/>
          <a:p>
            <a:r>
              <a:rPr lang="en-GB" altLang="en-GB"/>
              <a:t>Copyright © 2023 Publink inc.</a:t>
            </a:r>
          </a:p>
        </p:txBody>
      </p:sp>
      <p:sp>
        <p:nvSpPr>
          <p:cNvPr id="8" name="スライド番号プレースホルダー 7">
            <a:extLst>
              <a:ext uri="{FF2B5EF4-FFF2-40B4-BE49-F238E27FC236}">
                <a16:creationId xmlns:a16="http://schemas.microsoft.com/office/drawing/2014/main" id="{80606E1F-7E6A-D5E3-3217-92184CA8D0F3}"/>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2</a:t>
            </a:fld>
            <a:endParaRPr kumimoji="1" lang="ja-JP" altLang="en-US"/>
          </a:p>
        </p:txBody>
      </p:sp>
    </p:spTree>
    <p:extLst>
      <p:ext uri="{BB962C8B-B14F-4D97-AF65-F5344CB8AC3E}">
        <p14:creationId xmlns:p14="http://schemas.microsoft.com/office/powerpoint/2010/main" val="70928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256;p2">
            <a:extLst>
              <a:ext uri="{FF2B5EF4-FFF2-40B4-BE49-F238E27FC236}">
                <a16:creationId xmlns:a16="http://schemas.microsoft.com/office/drawing/2014/main" id="{58B7BA47-2DC3-0A6E-2841-1D53A1A9BFFE}"/>
              </a:ext>
            </a:extLst>
          </p:cNvPr>
          <p:cNvSpPr txBox="1"/>
          <p:nvPr/>
        </p:nvSpPr>
        <p:spPr>
          <a:xfrm>
            <a:off x="586125" y="1026837"/>
            <a:ext cx="8749813" cy="787833"/>
          </a:xfrm>
          <a:prstGeom prst="rect">
            <a:avLst/>
          </a:prstGeom>
          <a:solidFill>
            <a:schemeClr val="bg1">
              <a:lumMod val="95000"/>
            </a:schemeClr>
          </a:solidFill>
          <a:ln>
            <a:noFill/>
          </a:ln>
        </p:spPr>
        <p:txBody>
          <a:bodyPr spcFirstLastPara="1" wrap="square" lIns="84392" tIns="42185" rIns="84392" bIns="42185" anchor="ctr" anchorCtr="0">
            <a:noAutofit/>
          </a:bodyPr>
          <a:lstStyle/>
          <a:p>
            <a:pPr algn="ctr" defTabSz="844083">
              <a:buClr>
                <a:srgbClr val="0099F3"/>
              </a:buClr>
              <a:buSzPts val="1600"/>
            </a:pPr>
            <a:endParaRPr lang="ja-JP" altLang="en-US" sz="1477" b="1" kern="0">
              <a:solidFill>
                <a:srgbClr val="FFFFFF"/>
              </a:solidFill>
              <a:latin typeface="Yu Gothic UI" panose="020B0500000000000000" pitchFamily="34" charset="-128"/>
              <a:ea typeface="Yu Gothic UI" panose="020B0500000000000000" pitchFamily="34" charset="-128"/>
              <a:cs typeface="Meiryo"/>
              <a:sym typeface="Meiryo"/>
            </a:endParaRPr>
          </a:p>
        </p:txBody>
      </p:sp>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テキスト プレースホルダー 3">
            <a:extLst>
              <a:ext uri="{FF2B5EF4-FFF2-40B4-BE49-F238E27FC236}">
                <a16:creationId xmlns:a16="http://schemas.microsoft.com/office/drawing/2014/main" id="{8371B7BF-BD87-F041-BD7F-3D86C0334D70}"/>
              </a:ext>
            </a:extLst>
          </p:cNvPr>
          <p:cNvSpPr txBox="1">
            <a:spLocks/>
          </p:cNvSpPr>
          <p:nvPr/>
        </p:nvSpPr>
        <p:spPr>
          <a:xfrm>
            <a:off x="1387311" y="997349"/>
            <a:ext cx="7131378" cy="880184"/>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弊社メンバーが様々なコミュニティで中心的な役割を担っています。</a:t>
            </a:r>
          </a:p>
          <a:p>
            <a:pPr marL="0" indent="0">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省庁、自治体、大企業、ベンチャーへの豊富なネットワークを、官民連携のシナジーに繋げていきます。</a:t>
            </a:r>
          </a:p>
        </p:txBody>
      </p:sp>
      <p:sp>
        <p:nvSpPr>
          <p:cNvPr id="3" name="Google Shape;246;p2">
            <a:extLst>
              <a:ext uri="{FF2B5EF4-FFF2-40B4-BE49-F238E27FC236}">
                <a16:creationId xmlns:a16="http://schemas.microsoft.com/office/drawing/2014/main" id="{4252341B-4465-009E-D76B-150CF9320FF0}"/>
              </a:ext>
            </a:extLst>
          </p:cNvPr>
          <p:cNvSpPr txBox="1"/>
          <p:nvPr/>
        </p:nvSpPr>
        <p:spPr>
          <a:xfrm>
            <a:off x="910111" y="2193025"/>
            <a:ext cx="1919446" cy="338015"/>
          </a:xfrm>
          <a:prstGeom prst="rect">
            <a:avLst/>
          </a:prstGeom>
          <a:solidFill>
            <a:schemeClr val="accent2"/>
          </a:solidFill>
          <a:ln>
            <a:noFill/>
          </a:ln>
        </p:spPr>
        <p:txBody>
          <a:bodyPr spcFirstLastPara="1" wrap="square" lIns="84392" tIns="42185" rIns="84392" bIns="42185" anchor="ctr" anchorCtr="0">
            <a:noAutofit/>
          </a:bodyPr>
          <a:lstStyle/>
          <a:p>
            <a:pPr algn="ctr" defTabSz="844083">
              <a:buClr>
                <a:srgbClr val="0099F3"/>
              </a:buClr>
              <a:buSzPts val="1600"/>
            </a:pPr>
            <a:r>
              <a:rPr lang="ja-JP" altLang="en-US" sz="1477" b="1" kern="0">
                <a:solidFill>
                  <a:srgbClr val="FFFFFF"/>
                </a:solidFill>
                <a:latin typeface="Yu Gothic UI" panose="020B0500000000000000" pitchFamily="34" charset="-128"/>
                <a:ea typeface="Yu Gothic UI" panose="020B0500000000000000" pitchFamily="34" charset="-128"/>
                <a:cs typeface="Meiryo"/>
                <a:sym typeface="Meiryo"/>
              </a:rPr>
              <a:t>官のコミュニティ</a:t>
            </a:r>
          </a:p>
        </p:txBody>
      </p:sp>
      <p:sp>
        <p:nvSpPr>
          <p:cNvPr id="4" name="Google Shape;247;p2">
            <a:extLst>
              <a:ext uri="{FF2B5EF4-FFF2-40B4-BE49-F238E27FC236}">
                <a16:creationId xmlns:a16="http://schemas.microsoft.com/office/drawing/2014/main" id="{1EC05429-BBC0-34F9-C168-AB7007409BF1}"/>
              </a:ext>
            </a:extLst>
          </p:cNvPr>
          <p:cNvSpPr/>
          <p:nvPr/>
        </p:nvSpPr>
        <p:spPr>
          <a:xfrm>
            <a:off x="910111" y="2693558"/>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3F3F3F"/>
              </a:buClr>
              <a:buSzPts val="1200"/>
            </a:pPr>
            <a:r>
              <a:rPr lang="en-US" altLang="ja-JP" sz="1108" kern="0">
                <a:solidFill>
                  <a:srgbClr val="3F3F3F"/>
                </a:solidFill>
                <a:latin typeface="Yu Gothic UI" panose="020B0500000000000000" pitchFamily="34" charset="-128"/>
                <a:ea typeface="Yu Gothic UI" panose="020B0500000000000000" pitchFamily="34" charset="-128"/>
                <a:cs typeface="Meiryo"/>
                <a:sym typeface="Meiryo"/>
              </a:rPr>
              <a:t>15</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府省庁約</a:t>
            </a:r>
            <a:r>
              <a:rPr lang="en-US" altLang="ja-JP" sz="1108" kern="0">
                <a:solidFill>
                  <a:srgbClr val="3F3F3F"/>
                </a:solidFill>
                <a:latin typeface="Yu Gothic UI" panose="020B0500000000000000" pitchFamily="34" charset="-128"/>
                <a:ea typeface="Yu Gothic UI" panose="020B0500000000000000" pitchFamily="34" charset="-128"/>
                <a:cs typeface="Meiryo"/>
                <a:sym typeface="Meiryo"/>
              </a:rPr>
              <a:t>170</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人、現役官僚限定グループ（若手・中堅・管理職の全世代）</a:t>
            </a:r>
          </a:p>
        </p:txBody>
      </p:sp>
      <p:sp>
        <p:nvSpPr>
          <p:cNvPr id="5" name="Google Shape;248;p2">
            <a:extLst>
              <a:ext uri="{FF2B5EF4-FFF2-40B4-BE49-F238E27FC236}">
                <a16:creationId xmlns:a16="http://schemas.microsoft.com/office/drawing/2014/main" id="{5EC3DE1E-F836-1AF7-DFF3-8186C50B3B81}"/>
              </a:ext>
            </a:extLst>
          </p:cNvPr>
          <p:cNvSpPr txBox="1"/>
          <p:nvPr/>
        </p:nvSpPr>
        <p:spPr>
          <a:xfrm>
            <a:off x="1292610" y="3979719"/>
            <a:ext cx="1085382" cy="297922"/>
          </a:xfrm>
          <a:prstGeom prst="rect">
            <a:avLst/>
          </a:prstGeom>
          <a:noFill/>
          <a:ln>
            <a:noFill/>
          </a:ln>
        </p:spPr>
        <p:txBody>
          <a:bodyPr spcFirstLastPara="1" wrap="square" lIns="84392" tIns="42185" rIns="84392" bIns="42185" anchor="t" anchorCtr="0">
            <a:noAutofit/>
          </a:bodyPr>
          <a:lstStyle/>
          <a:p>
            <a:pP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発起人：栫井</a:t>
            </a:r>
          </a:p>
        </p:txBody>
      </p:sp>
      <p:sp>
        <p:nvSpPr>
          <p:cNvPr id="6" name="Google Shape;249;p2">
            <a:extLst>
              <a:ext uri="{FF2B5EF4-FFF2-40B4-BE49-F238E27FC236}">
                <a16:creationId xmlns:a16="http://schemas.microsoft.com/office/drawing/2014/main" id="{2CA18D26-507C-1D8D-AF04-2C1E8151E276}"/>
              </a:ext>
            </a:extLst>
          </p:cNvPr>
          <p:cNvSpPr txBox="1"/>
          <p:nvPr/>
        </p:nvSpPr>
        <p:spPr>
          <a:xfrm>
            <a:off x="910110" y="2744091"/>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b="1" kern="0">
                <a:solidFill>
                  <a:srgbClr val="3F3F3F"/>
                </a:solidFill>
                <a:latin typeface="Yu Gothic UI" panose="020B0500000000000000" pitchFamily="34" charset="-128"/>
                <a:ea typeface="Yu Gothic UI" panose="020B0500000000000000" pitchFamily="34" charset="-128"/>
                <a:cs typeface="Meiryo"/>
                <a:sym typeface="Meiryo"/>
              </a:rPr>
              <a:t>霞が関ティール</a:t>
            </a:r>
            <a:endParaRPr lang="ja-JP" altLang="en-US" sz="1292" kern="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7" name="Google Shape;250;p2">
            <a:extLst>
              <a:ext uri="{FF2B5EF4-FFF2-40B4-BE49-F238E27FC236}">
                <a16:creationId xmlns:a16="http://schemas.microsoft.com/office/drawing/2014/main" id="{B0A86382-FE4A-629E-A227-CE273193A085}"/>
              </a:ext>
            </a:extLst>
          </p:cNvPr>
          <p:cNvSpPr/>
          <p:nvPr/>
        </p:nvSpPr>
        <p:spPr>
          <a:xfrm>
            <a:off x="910111" y="4457405"/>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3F3F3F"/>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新しい霞が関を創る若手の会（行政改革の提言）</a:t>
            </a:r>
            <a:endParaRPr lang="ja-JP" altLang="en-US" sz="738" kern="0">
              <a:solidFill>
                <a:srgbClr val="3F3F3F"/>
              </a:solidFill>
              <a:latin typeface="Yu Gothic UI" panose="020B0500000000000000" pitchFamily="34" charset="-128"/>
              <a:ea typeface="Yu Gothic UI" panose="020B0500000000000000" pitchFamily="34" charset="-128"/>
              <a:cs typeface="Meiryo"/>
              <a:sym typeface="Meiryo"/>
            </a:endParaRPr>
          </a:p>
        </p:txBody>
      </p:sp>
      <p:sp>
        <p:nvSpPr>
          <p:cNvPr id="8" name="Google Shape;251;p2">
            <a:extLst>
              <a:ext uri="{FF2B5EF4-FFF2-40B4-BE49-F238E27FC236}">
                <a16:creationId xmlns:a16="http://schemas.microsoft.com/office/drawing/2014/main" id="{AADDAA6F-CE37-69A0-13FA-9E9399B1519A}"/>
              </a:ext>
            </a:extLst>
          </p:cNvPr>
          <p:cNvSpPr txBox="1"/>
          <p:nvPr/>
        </p:nvSpPr>
        <p:spPr>
          <a:xfrm>
            <a:off x="910111" y="5743567"/>
            <a:ext cx="174916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執行メンバー：栫井</a:t>
            </a:r>
          </a:p>
        </p:txBody>
      </p:sp>
      <p:sp>
        <p:nvSpPr>
          <p:cNvPr id="9" name="Google Shape;252;p2">
            <a:extLst>
              <a:ext uri="{FF2B5EF4-FFF2-40B4-BE49-F238E27FC236}">
                <a16:creationId xmlns:a16="http://schemas.microsoft.com/office/drawing/2014/main" id="{0B10C12A-B7A5-FC49-7864-52562872E2DE}"/>
              </a:ext>
            </a:extLst>
          </p:cNvPr>
          <p:cNvSpPr txBox="1"/>
          <p:nvPr/>
        </p:nvSpPr>
        <p:spPr>
          <a:xfrm>
            <a:off x="910110" y="4507939"/>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b="1" kern="0">
                <a:solidFill>
                  <a:srgbClr val="3F3F3F"/>
                </a:solidFill>
                <a:latin typeface="Yu Gothic UI" panose="020B0500000000000000" pitchFamily="34" charset="-128"/>
                <a:ea typeface="Yu Gothic UI" panose="020B0500000000000000" pitchFamily="34" charset="-128"/>
                <a:cs typeface="Meiryo"/>
                <a:sym typeface="Meiryo"/>
              </a:rPr>
              <a:t>プロジェクト</a:t>
            </a:r>
            <a:r>
              <a:rPr lang="en-US" altLang="ja-JP" sz="1108" b="1" kern="0">
                <a:solidFill>
                  <a:srgbClr val="3F3F3F"/>
                </a:solidFill>
                <a:latin typeface="Yu Gothic UI" panose="020B0500000000000000" pitchFamily="34" charset="-128"/>
                <a:ea typeface="Yu Gothic UI" panose="020B0500000000000000" pitchFamily="34" charset="-128"/>
                <a:cs typeface="Meiryo"/>
                <a:sym typeface="Meiryo"/>
              </a:rPr>
              <a:t>K</a:t>
            </a:r>
            <a:endParaRPr lang="en-US" sz="1108" b="1" kern="0">
              <a:solidFill>
                <a:srgbClr val="3F3F3F"/>
              </a:solidFill>
              <a:latin typeface="Yu Gothic UI" panose="020B0500000000000000" pitchFamily="34" charset="-128"/>
              <a:ea typeface="Yu Gothic UI" panose="020B0500000000000000" pitchFamily="34" charset="-128"/>
              <a:cs typeface="Meiryo"/>
              <a:sym typeface="Meiryo"/>
            </a:endParaRPr>
          </a:p>
        </p:txBody>
      </p:sp>
      <p:sp>
        <p:nvSpPr>
          <p:cNvPr id="10" name="Google Shape;253;p2">
            <a:extLst>
              <a:ext uri="{FF2B5EF4-FFF2-40B4-BE49-F238E27FC236}">
                <a16:creationId xmlns:a16="http://schemas.microsoft.com/office/drawing/2014/main" id="{6EB1655F-F8ED-CD24-4AEA-B72D3F5D62DD}"/>
              </a:ext>
            </a:extLst>
          </p:cNvPr>
          <p:cNvSpPr/>
          <p:nvPr/>
        </p:nvSpPr>
        <p:spPr>
          <a:xfrm>
            <a:off x="3132850" y="2701842"/>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3F3F3F"/>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全省庁の元事務次官、</a:t>
            </a:r>
          </a:p>
          <a:p>
            <a:pPr algn="ctr" defTabSz="844083">
              <a:buClr>
                <a:srgbClr val="3F3F3F"/>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大企業の課長以上</a:t>
            </a:r>
            <a:r>
              <a:rPr lang="en-US" altLang="ja-JP" sz="1108" kern="0">
                <a:solidFill>
                  <a:srgbClr val="3F3F3F"/>
                </a:solidFill>
                <a:latin typeface="Yu Gothic UI" panose="020B0500000000000000" pitchFamily="34" charset="-128"/>
                <a:ea typeface="Yu Gothic UI" panose="020B0500000000000000" pitchFamily="34" charset="-128"/>
                <a:cs typeface="Meiryo"/>
                <a:sym typeface="Meiryo"/>
              </a:rPr>
              <a:t>〜</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社長</a:t>
            </a:r>
          </a:p>
          <a:p>
            <a:pPr algn="ctr" defTabSz="844083">
              <a:buClr>
                <a:srgbClr val="3F3F3F"/>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累計</a:t>
            </a:r>
            <a:r>
              <a:rPr lang="en-US" altLang="ja-JP" sz="1108" kern="0">
                <a:solidFill>
                  <a:srgbClr val="3F3F3F"/>
                </a:solidFill>
                <a:latin typeface="Yu Gothic UI" panose="020B0500000000000000" pitchFamily="34" charset="-128"/>
                <a:ea typeface="Yu Gothic UI" panose="020B0500000000000000" pitchFamily="34" charset="-128"/>
                <a:cs typeface="Meiryo"/>
                <a:sym typeface="Meiryo"/>
              </a:rPr>
              <a:t>1000</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人以上</a:t>
            </a:r>
          </a:p>
        </p:txBody>
      </p:sp>
      <p:sp>
        <p:nvSpPr>
          <p:cNvPr id="11" name="Google Shape;254;p2">
            <a:extLst>
              <a:ext uri="{FF2B5EF4-FFF2-40B4-BE49-F238E27FC236}">
                <a16:creationId xmlns:a16="http://schemas.microsoft.com/office/drawing/2014/main" id="{656F5A9C-025B-BA0E-27E4-5813C22D5DF0}"/>
              </a:ext>
            </a:extLst>
          </p:cNvPr>
          <p:cNvSpPr txBox="1"/>
          <p:nvPr/>
        </p:nvSpPr>
        <p:spPr>
          <a:xfrm>
            <a:off x="3132850" y="3988004"/>
            <a:ext cx="174916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事務局長：栫井</a:t>
            </a:r>
          </a:p>
        </p:txBody>
      </p:sp>
      <p:sp>
        <p:nvSpPr>
          <p:cNvPr id="12" name="Google Shape;255;p2">
            <a:extLst>
              <a:ext uri="{FF2B5EF4-FFF2-40B4-BE49-F238E27FC236}">
                <a16:creationId xmlns:a16="http://schemas.microsoft.com/office/drawing/2014/main" id="{53751836-85B7-A90C-3DDF-745ED43C171C}"/>
              </a:ext>
            </a:extLst>
          </p:cNvPr>
          <p:cNvSpPr txBox="1"/>
          <p:nvPr/>
        </p:nvSpPr>
        <p:spPr>
          <a:xfrm>
            <a:off x="3132850" y="2752376"/>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b="1" kern="0">
                <a:solidFill>
                  <a:srgbClr val="3F3F3F"/>
                </a:solidFill>
                <a:latin typeface="Yu Gothic UI" panose="020B0500000000000000" pitchFamily="34" charset="-128"/>
                <a:ea typeface="Yu Gothic UI" panose="020B0500000000000000" pitchFamily="34" charset="-128"/>
                <a:cs typeface="Meiryo"/>
                <a:sym typeface="Meiryo"/>
              </a:rPr>
              <a:t>官民連携国力倍増塾</a:t>
            </a:r>
            <a:endParaRPr lang="ja-JP" altLang="en-US" sz="1292" kern="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13" name="Google Shape;256;p2">
            <a:extLst>
              <a:ext uri="{FF2B5EF4-FFF2-40B4-BE49-F238E27FC236}">
                <a16:creationId xmlns:a16="http://schemas.microsoft.com/office/drawing/2014/main" id="{48E695D9-0962-96D7-D1F6-7D821CEE0188}"/>
              </a:ext>
            </a:extLst>
          </p:cNvPr>
          <p:cNvSpPr txBox="1"/>
          <p:nvPr/>
        </p:nvSpPr>
        <p:spPr>
          <a:xfrm>
            <a:off x="3041586" y="2193025"/>
            <a:ext cx="5990881" cy="338015"/>
          </a:xfrm>
          <a:prstGeom prst="rect">
            <a:avLst/>
          </a:prstGeom>
          <a:solidFill>
            <a:schemeClr val="accent6"/>
          </a:solidFill>
          <a:ln>
            <a:noFill/>
          </a:ln>
        </p:spPr>
        <p:txBody>
          <a:bodyPr spcFirstLastPara="1" wrap="square" lIns="84392" tIns="42185" rIns="84392" bIns="42185" anchor="ctr" anchorCtr="0">
            <a:noAutofit/>
          </a:bodyPr>
          <a:lstStyle/>
          <a:p>
            <a:pPr algn="ctr" defTabSz="844083">
              <a:buClr>
                <a:srgbClr val="0099F3"/>
              </a:buClr>
              <a:buSzPts val="1600"/>
            </a:pPr>
            <a:r>
              <a:rPr lang="ja-JP" altLang="en-US" sz="1477" b="1" kern="0">
                <a:solidFill>
                  <a:srgbClr val="FFFFFF"/>
                </a:solidFill>
                <a:latin typeface="Yu Gothic UI" panose="020B0500000000000000" pitchFamily="34" charset="-128"/>
                <a:ea typeface="Yu Gothic UI" panose="020B0500000000000000" pitchFamily="34" charset="-128"/>
                <a:cs typeface="Meiryo"/>
                <a:sym typeface="Meiryo"/>
              </a:rPr>
              <a:t>官民コミュニティ</a:t>
            </a:r>
          </a:p>
        </p:txBody>
      </p:sp>
      <p:sp>
        <p:nvSpPr>
          <p:cNvPr id="15" name="Google Shape;257;p2">
            <a:extLst>
              <a:ext uri="{FF2B5EF4-FFF2-40B4-BE49-F238E27FC236}">
                <a16:creationId xmlns:a16="http://schemas.microsoft.com/office/drawing/2014/main" id="{188B17A8-26BA-49DA-6E7D-849B201EC96A}"/>
              </a:ext>
            </a:extLst>
          </p:cNvPr>
          <p:cNvSpPr/>
          <p:nvPr/>
        </p:nvSpPr>
        <p:spPr>
          <a:xfrm>
            <a:off x="5234829" y="2687495"/>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000000"/>
              </a:buClr>
              <a:buSzPts val="800"/>
            </a:pPr>
            <a:endParaRPr lang="ja-JP" altLang="en-US" sz="738" kern="0">
              <a:solidFill>
                <a:srgbClr val="3F3F3F"/>
              </a:solidFill>
              <a:latin typeface="Yu Gothic UI" panose="020B0500000000000000" pitchFamily="34" charset="-128"/>
              <a:ea typeface="Yu Gothic UI" panose="020B0500000000000000" pitchFamily="34" charset="-128"/>
              <a:cs typeface="Meiryo"/>
              <a:sym typeface="Meiryo"/>
            </a:endParaRPr>
          </a:p>
          <a:p>
            <a:pPr algn="ctr" defTabSz="844083">
              <a:buClr>
                <a:srgbClr val="3F3F3F"/>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経済産業省の卒業生（転職者）約</a:t>
            </a:r>
            <a:r>
              <a:rPr lang="en-US" altLang="ja-JP" sz="1108" kern="0">
                <a:solidFill>
                  <a:srgbClr val="3F3F3F"/>
                </a:solidFill>
                <a:latin typeface="Yu Gothic UI" panose="020B0500000000000000" pitchFamily="34" charset="-128"/>
                <a:ea typeface="Yu Gothic UI" panose="020B0500000000000000" pitchFamily="34" charset="-128"/>
                <a:cs typeface="Meiryo"/>
                <a:sym typeface="Meiryo"/>
              </a:rPr>
              <a:t>150</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人</a:t>
            </a:r>
            <a:endParaRPr lang="ja-JP" altLang="en-US" sz="1292" kern="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16" name="Google Shape;258;p2">
            <a:extLst>
              <a:ext uri="{FF2B5EF4-FFF2-40B4-BE49-F238E27FC236}">
                <a16:creationId xmlns:a16="http://schemas.microsoft.com/office/drawing/2014/main" id="{6D68D5D2-254B-CF01-BFB0-7697A030F312}"/>
              </a:ext>
            </a:extLst>
          </p:cNvPr>
          <p:cNvSpPr txBox="1"/>
          <p:nvPr/>
        </p:nvSpPr>
        <p:spPr>
          <a:xfrm>
            <a:off x="5617328" y="3973656"/>
            <a:ext cx="1085382" cy="297922"/>
          </a:xfrm>
          <a:prstGeom prst="rect">
            <a:avLst/>
          </a:prstGeom>
          <a:noFill/>
          <a:ln>
            <a:noFill/>
          </a:ln>
        </p:spPr>
        <p:txBody>
          <a:bodyPr spcFirstLastPara="1" wrap="square" lIns="84392" tIns="42185" rIns="84392" bIns="42185" anchor="t" anchorCtr="0">
            <a:noAutofit/>
          </a:bodyPr>
          <a:lstStyle/>
          <a:p>
            <a:pP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発起人：栫井</a:t>
            </a:r>
          </a:p>
        </p:txBody>
      </p:sp>
      <p:sp>
        <p:nvSpPr>
          <p:cNvPr id="17" name="Google Shape;259;p2">
            <a:extLst>
              <a:ext uri="{FF2B5EF4-FFF2-40B4-BE49-F238E27FC236}">
                <a16:creationId xmlns:a16="http://schemas.microsoft.com/office/drawing/2014/main" id="{195DB7A7-FA82-589B-DCD2-7598886E8182}"/>
              </a:ext>
            </a:extLst>
          </p:cNvPr>
          <p:cNvSpPr txBox="1"/>
          <p:nvPr/>
        </p:nvSpPr>
        <p:spPr>
          <a:xfrm>
            <a:off x="5145421" y="2738028"/>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b="1" kern="0">
                <a:solidFill>
                  <a:srgbClr val="3F3F3F"/>
                </a:solidFill>
                <a:latin typeface="Yu Gothic UI" panose="020B0500000000000000" pitchFamily="34" charset="-128"/>
                <a:ea typeface="Yu Gothic UI" panose="020B0500000000000000" pitchFamily="34" charset="-128"/>
                <a:cs typeface="Meiryo"/>
                <a:sym typeface="Meiryo"/>
              </a:rPr>
              <a:t>経済産業省アラムナイ</a:t>
            </a:r>
          </a:p>
        </p:txBody>
      </p:sp>
      <p:sp>
        <p:nvSpPr>
          <p:cNvPr id="18" name="Google Shape;260;p2">
            <a:extLst>
              <a:ext uri="{FF2B5EF4-FFF2-40B4-BE49-F238E27FC236}">
                <a16:creationId xmlns:a16="http://schemas.microsoft.com/office/drawing/2014/main" id="{DAA18DDE-AA6D-3A40-F8B7-2E84DC2C9FB8}"/>
              </a:ext>
            </a:extLst>
          </p:cNvPr>
          <p:cNvSpPr/>
          <p:nvPr/>
        </p:nvSpPr>
        <p:spPr>
          <a:xfrm>
            <a:off x="3172360" y="4493086"/>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000000"/>
              </a:buClr>
              <a:buSzPts val="800"/>
            </a:pPr>
            <a:endParaRPr lang="ja-JP" altLang="en-US" sz="738" kern="0">
              <a:solidFill>
                <a:srgbClr val="3F3F3F"/>
              </a:solidFill>
              <a:latin typeface="Yu Gothic UI" panose="020B0500000000000000" pitchFamily="34" charset="-128"/>
              <a:ea typeface="Yu Gothic UI" panose="020B0500000000000000" pitchFamily="34" charset="-128"/>
              <a:cs typeface="Meiryo"/>
              <a:sym typeface="Meiryo"/>
            </a:endParaRPr>
          </a:p>
          <a:p>
            <a:pPr algn="ctr" defTabSz="844083">
              <a:buClr>
                <a:srgbClr val="3F3F3F"/>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政府渉外、パブリックアフェアーズ専門家が約</a:t>
            </a:r>
            <a:r>
              <a:rPr lang="en-US" altLang="ja-JP" sz="1108" kern="0">
                <a:solidFill>
                  <a:srgbClr val="3F3F3F"/>
                </a:solidFill>
                <a:latin typeface="Yu Gothic UI" panose="020B0500000000000000" pitchFamily="34" charset="-128"/>
                <a:ea typeface="Yu Gothic UI" panose="020B0500000000000000" pitchFamily="34" charset="-128"/>
                <a:cs typeface="Meiryo"/>
                <a:sym typeface="Meiryo"/>
              </a:rPr>
              <a:t>300</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人登録</a:t>
            </a:r>
            <a:endParaRPr lang="ja-JP" altLang="en-US" sz="1292" kern="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19" name="Google Shape;261;p2">
            <a:extLst>
              <a:ext uri="{FF2B5EF4-FFF2-40B4-BE49-F238E27FC236}">
                <a16:creationId xmlns:a16="http://schemas.microsoft.com/office/drawing/2014/main" id="{2EC41D56-9B00-EB21-8782-E03B2B0A5711}"/>
              </a:ext>
            </a:extLst>
          </p:cNvPr>
          <p:cNvSpPr txBox="1"/>
          <p:nvPr/>
        </p:nvSpPr>
        <p:spPr>
          <a:xfrm>
            <a:off x="3202678" y="5779247"/>
            <a:ext cx="1718845"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事務局：栫井</a:t>
            </a:r>
          </a:p>
        </p:txBody>
      </p:sp>
      <p:sp>
        <p:nvSpPr>
          <p:cNvPr id="20" name="Google Shape;262;p2">
            <a:extLst>
              <a:ext uri="{FF2B5EF4-FFF2-40B4-BE49-F238E27FC236}">
                <a16:creationId xmlns:a16="http://schemas.microsoft.com/office/drawing/2014/main" id="{E673063F-F914-CB27-AAA1-30E6D52AE861}"/>
              </a:ext>
            </a:extLst>
          </p:cNvPr>
          <p:cNvSpPr txBox="1"/>
          <p:nvPr/>
        </p:nvSpPr>
        <p:spPr>
          <a:xfrm>
            <a:off x="3172360" y="4543619"/>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b="1" kern="0">
                <a:solidFill>
                  <a:srgbClr val="3F3F3F"/>
                </a:solidFill>
                <a:latin typeface="Yu Gothic UI" panose="020B0500000000000000" pitchFamily="34" charset="-128"/>
                <a:ea typeface="Yu Gothic UI" panose="020B0500000000000000" pitchFamily="34" charset="-128"/>
                <a:cs typeface="Meiryo"/>
                <a:sym typeface="Meiryo"/>
              </a:rPr>
              <a:t>政官民政策ネットワーク</a:t>
            </a:r>
            <a:endParaRPr lang="ja-JP" altLang="en-US" sz="1292" kern="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21" name="Google Shape;263;p2">
            <a:extLst>
              <a:ext uri="{FF2B5EF4-FFF2-40B4-BE49-F238E27FC236}">
                <a16:creationId xmlns:a16="http://schemas.microsoft.com/office/drawing/2014/main" id="{65E2FD9E-D533-4C1B-6F2F-227DF224A10E}"/>
              </a:ext>
            </a:extLst>
          </p:cNvPr>
          <p:cNvSpPr/>
          <p:nvPr/>
        </p:nvSpPr>
        <p:spPr>
          <a:xfrm>
            <a:off x="5234829" y="4516451"/>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000000"/>
              </a:buClr>
              <a:buSzPts val="800"/>
            </a:pPr>
            <a:endParaRPr lang="ja-JP" altLang="en-US" sz="738" kern="0">
              <a:solidFill>
                <a:srgbClr val="3F3F3F"/>
              </a:solidFill>
              <a:latin typeface="Yu Gothic UI" panose="020B0500000000000000" pitchFamily="34" charset="-128"/>
              <a:ea typeface="Yu Gothic UI" panose="020B0500000000000000" pitchFamily="34" charset="-128"/>
              <a:cs typeface="Meiryo"/>
              <a:sym typeface="Meiryo"/>
            </a:endParaRPr>
          </a:p>
          <a:p>
            <a:pPr algn="ctr" defTabSz="844083">
              <a:buClr>
                <a:srgbClr val="3F3F3F"/>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各省庁の卒業生（転職者）、</a:t>
            </a:r>
            <a:r>
              <a:rPr lang="en-US" altLang="ja-JP" sz="1108" kern="0">
                <a:solidFill>
                  <a:srgbClr val="3F3F3F"/>
                </a:solidFill>
                <a:latin typeface="Yu Gothic UI" panose="020B0500000000000000" pitchFamily="34" charset="-128"/>
                <a:ea typeface="Yu Gothic UI" panose="020B0500000000000000" pitchFamily="34" charset="-128"/>
                <a:cs typeface="Meiryo"/>
                <a:sym typeface="Meiryo"/>
              </a:rPr>
              <a:t>30〜40</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歳代を中心に約</a:t>
            </a:r>
            <a:r>
              <a:rPr lang="en-US" altLang="ja-JP" sz="1108" kern="0">
                <a:solidFill>
                  <a:srgbClr val="3F3F3F"/>
                </a:solidFill>
                <a:latin typeface="Yu Gothic UI" panose="020B0500000000000000" pitchFamily="34" charset="-128"/>
                <a:ea typeface="Yu Gothic UI" panose="020B0500000000000000" pitchFamily="34" charset="-128"/>
                <a:cs typeface="Meiryo"/>
                <a:sym typeface="Meiryo"/>
              </a:rPr>
              <a:t>100</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人</a:t>
            </a:r>
            <a:endParaRPr lang="ja-JP" altLang="en-US" sz="1292" kern="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22" name="Google Shape;264;p2">
            <a:extLst>
              <a:ext uri="{FF2B5EF4-FFF2-40B4-BE49-F238E27FC236}">
                <a16:creationId xmlns:a16="http://schemas.microsoft.com/office/drawing/2014/main" id="{725D3927-B300-16EB-E5AD-531EA5F0570A}"/>
              </a:ext>
            </a:extLst>
          </p:cNvPr>
          <p:cNvSpPr txBox="1"/>
          <p:nvPr/>
        </p:nvSpPr>
        <p:spPr>
          <a:xfrm>
            <a:off x="5617328" y="5802612"/>
            <a:ext cx="1085382" cy="297922"/>
          </a:xfrm>
          <a:prstGeom prst="rect">
            <a:avLst/>
          </a:prstGeom>
          <a:noFill/>
          <a:ln>
            <a:noFill/>
          </a:ln>
        </p:spPr>
        <p:txBody>
          <a:bodyPr spcFirstLastPara="1" wrap="square" lIns="84392" tIns="42185" rIns="84392" bIns="42185" anchor="t" anchorCtr="0">
            <a:noAutofit/>
          </a:bodyPr>
          <a:lstStyle/>
          <a:p>
            <a:pP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発起人：栫井</a:t>
            </a:r>
          </a:p>
        </p:txBody>
      </p:sp>
      <p:sp>
        <p:nvSpPr>
          <p:cNvPr id="23" name="Google Shape;265;p2">
            <a:extLst>
              <a:ext uri="{FF2B5EF4-FFF2-40B4-BE49-F238E27FC236}">
                <a16:creationId xmlns:a16="http://schemas.microsoft.com/office/drawing/2014/main" id="{E9D61F39-D4F8-652C-E40D-D6104167E421}"/>
              </a:ext>
            </a:extLst>
          </p:cNvPr>
          <p:cNvSpPr txBox="1"/>
          <p:nvPr/>
        </p:nvSpPr>
        <p:spPr>
          <a:xfrm>
            <a:off x="5145421" y="4566984"/>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b="1" kern="0">
                <a:solidFill>
                  <a:srgbClr val="3F3F3F"/>
                </a:solidFill>
                <a:latin typeface="Yu Gothic UI" panose="020B0500000000000000" pitchFamily="34" charset="-128"/>
                <a:ea typeface="Yu Gothic UI" panose="020B0500000000000000" pitchFamily="34" charset="-128"/>
                <a:cs typeface="Meiryo"/>
                <a:sym typeface="Meiryo"/>
              </a:rPr>
              <a:t>霞が関アラムナイ</a:t>
            </a:r>
          </a:p>
        </p:txBody>
      </p:sp>
      <p:sp>
        <p:nvSpPr>
          <p:cNvPr id="24" name="Google Shape;266;p2">
            <a:extLst>
              <a:ext uri="{FF2B5EF4-FFF2-40B4-BE49-F238E27FC236}">
                <a16:creationId xmlns:a16="http://schemas.microsoft.com/office/drawing/2014/main" id="{D2C8F1F8-AA74-F30A-1903-C6150515FAF0}"/>
              </a:ext>
            </a:extLst>
          </p:cNvPr>
          <p:cNvSpPr/>
          <p:nvPr/>
        </p:nvSpPr>
        <p:spPr>
          <a:xfrm>
            <a:off x="7283304" y="4496584"/>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000000"/>
              </a:buClr>
              <a:buSzPts val="800"/>
            </a:pPr>
            <a:endParaRPr lang="ja-JP" altLang="en-US" sz="738" kern="0" dirty="0">
              <a:solidFill>
                <a:srgbClr val="3F3F3F"/>
              </a:solidFill>
              <a:latin typeface="Yu Gothic UI" panose="020B0500000000000000" pitchFamily="34" charset="-128"/>
              <a:ea typeface="Yu Gothic UI" panose="020B0500000000000000" pitchFamily="34" charset="-128"/>
              <a:cs typeface="Meiryo"/>
              <a:sym typeface="Meiryo"/>
            </a:endParaRPr>
          </a:p>
          <a:p>
            <a:pPr algn="ctr" defTabSz="844083">
              <a:buClr>
                <a:srgbClr val="3F3F3F"/>
              </a:buClr>
              <a:buSzPts val="1200"/>
            </a:pPr>
            <a:r>
              <a:rPr lang="ja-JP" altLang="en-US" sz="1108" kern="0" dirty="0">
                <a:solidFill>
                  <a:srgbClr val="3F3F3F"/>
                </a:solidFill>
                <a:latin typeface="Yu Gothic UI" panose="020B0500000000000000" pitchFamily="34" charset="-128"/>
                <a:ea typeface="Yu Gothic UI" panose="020B0500000000000000" pitchFamily="34" charset="-128"/>
                <a:cs typeface="Meiryo"/>
                <a:sym typeface="Meiryo"/>
              </a:rPr>
              <a:t>民間に転身後、再び中央省庁に戻った官僚の会</a:t>
            </a:r>
            <a:endParaRPr lang="ja-JP" altLang="en-US" sz="1292" kern="0" dirty="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25" name="Google Shape;267;p2">
            <a:extLst>
              <a:ext uri="{FF2B5EF4-FFF2-40B4-BE49-F238E27FC236}">
                <a16:creationId xmlns:a16="http://schemas.microsoft.com/office/drawing/2014/main" id="{B579B794-FECC-D117-5DA8-0406B53F3D3C}"/>
              </a:ext>
            </a:extLst>
          </p:cNvPr>
          <p:cNvSpPr txBox="1"/>
          <p:nvPr/>
        </p:nvSpPr>
        <p:spPr>
          <a:xfrm>
            <a:off x="7398515" y="5782746"/>
            <a:ext cx="1832645" cy="297922"/>
          </a:xfrm>
          <a:prstGeom prst="rect">
            <a:avLst/>
          </a:prstGeom>
          <a:noFill/>
          <a:ln>
            <a:noFill/>
          </a:ln>
        </p:spPr>
        <p:txBody>
          <a:bodyPr spcFirstLastPara="1" wrap="square" lIns="84392" tIns="42185" rIns="84392" bIns="42185" anchor="t" anchorCtr="0">
            <a:noAutofit/>
          </a:bodyPr>
          <a:lstStyle/>
          <a:p>
            <a:pP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事務局：</a:t>
            </a:r>
            <a:r>
              <a:rPr lang="en-US" altLang="ja-JP" sz="1108" kern="0" dirty="0" err="1">
                <a:solidFill>
                  <a:srgbClr val="3F3F3F"/>
                </a:solidFill>
                <a:latin typeface="Yu Gothic UI" panose="020B0500000000000000" pitchFamily="34" charset="-128"/>
                <a:ea typeface="Yu Gothic UI" panose="020B0500000000000000" pitchFamily="34" charset="-128"/>
                <a:cs typeface="Meiryo"/>
                <a:sym typeface="Meiryo"/>
              </a:rPr>
              <a:t>Publink</a:t>
            </a: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メンバー</a:t>
            </a:r>
            <a:endParaRPr lang="ja-JP" altLang="en-US" sz="1108" kern="0" dirty="0">
              <a:solidFill>
                <a:srgbClr val="3F3F3F"/>
              </a:solidFill>
              <a:latin typeface="Yu Gothic UI" panose="020B0500000000000000" pitchFamily="34" charset="-128"/>
              <a:ea typeface="Yu Gothic UI" panose="020B0500000000000000" pitchFamily="34" charset="-128"/>
              <a:cs typeface="Meiryo"/>
              <a:sym typeface="Meiryo"/>
            </a:endParaRPr>
          </a:p>
        </p:txBody>
      </p:sp>
      <p:sp>
        <p:nvSpPr>
          <p:cNvPr id="26" name="Google Shape;268;p2">
            <a:extLst>
              <a:ext uri="{FF2B5EF4-FFF2-40B4-BE49-F238E27FC236}">
                <a16:creationId xmlns:a16="http://schemas.microsoft.com/office/drawing/2014/main" id="{C822F6F6-5024-37C9-2E0D-1584371A3B48}"/>
              </a:ext>
            </a:extLst>
          </p:cNvPr>
          <p:cNvSpPr txBox="1"/>
          <p:nvPr/>
        </p:nvSpPr>
        <p:spPr>
          <a:xfrm>
            <a:off x="7193897" y="4547118"/>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en-US" altLang="ja-JP" sz="1108" b="1" kern="0" dirty="0">
                <a:solidFill>
                  <a:srgbClr val="3F3F3F"/>
                </a:solidFill>
                <a:latin typeface="Yu Gothic UI" panose="020B0500000000000000" pitchFamily="34" charset="-128"/>
                <a:ea typeface="Yu Gothic UI" panose="020B0500000000000000" pitchFamily="34" charset="-128"/>
                <a:cs typeface="Meiryo"/>
                <a:sym typeface="Meiryo"/>
              </a:rPr>
              <a:t>Revolver</a:t>
            </a:r>
            <a:r>
              <a:rPr lang="ja-JP" altLang="en-US" sz="1108" b="1" kern="0" dirty="0">
                <a:solidFill>
                  <a:srgbClr val="3F3F3F"/>
                </a:solidFill>
                <a:latin typeface="Yu Gothic UI" panose="020B0500000000000000" pitchFamily="34" charset="-128"/>
                <a:ea typeface="Yu Gothic UI" panose="020B0500000000000000" pitchFamily="34" charset="-128"/>
                <a:cs typeface="Meiryo"/>
                <a:sym typeface="Meiryo"/>
              </a:rPr>
              <a:t>会</a:t>
            </a:r>
            <a:endParaRPr lang="en-US" sz="1108" b="1" kern="0" dirty="0">
              <a:solidFill>
                <a:srgbClr val="3F3F3F"/>
              </a:solidFill>
              <a:latin typeface="Yu Gothic UI" panose="020B0500000000000000" pitchFamily="34" charset="-128"/>
              <a:ea typeface="Yu Gothic UI" panose="020B0500000000000000" pitchFamily="34" charset="-128"/>
              <a:cs typeface="Meiryo"/>
              <a:sym typeface="Meiryo"/>
            </a:endParaRPr>
          </a:p>
        </p:txBody>
      </p:sp>
      <p:sp>
        <p:nvSpPr>
          <p:cNvPr id="27" name="Google Shape;269;p2">
            <a:extLst>
              <a:ext uri="{FF2B5EF4-FFF2-40B4-BE49-F238E27FC236}">
                <a16:creationId xmlns:a16="http://schemas.microsoft.com/office/drawing/2014/main" id="{A553080A-3B15-5016-A089-5A5BC10EC100}"/>
              </a:ext>
            </a:extLst>
          </p:cNvPr>
          <p:cNvSpPr/>
          <p:nvPr/>
        </p:nvSpPr>
        <p:spPr>
          <a:xfrm>
            <a:off x="7283304" y="2687495"/>
            <a:ext cx="1749162" cy="1263314"/>
          </a:xfrm>
          <a:prstGeom prst="can">
            <a:avLst>
              <a:gd name="adj" fmla="val 25000"/>
            </a:avLst>
          </a:prstGeom>
          <a:solidFill>
            <a:srgbClr val="F2F2F2"/>
          </a:soli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84392" tIns="42185" rIns="84392" bIns="42185" anchor="ctr" anchorCtr="0">
            <a:noAutofit/>
          </a:bodyPr>
          <a:lstStyle/>
          <a:p>
            <a:pPr algn="ctr" defTabSz="844083">
              <a:buClr>
                <a:srgbClr val="000000"/>
              </a:buClr>
              <a:buSzPts val="800"/>
            </a:pPr>
            <a:endParaRPr lang="ja-JP" altLang="en-US" sz="738" kern="0">
              <a:solidFill>
                <a:srgbClr val="3F3F3F"/>
              </a:solidFill>
              <a:latin typeface="Yu Gothic UI" panose="020B0500000000000000" pitchFamily="34" charset="-128"/>
              <a:ea typeface="Yu Gothic UI" panose="020B0500000000000000" pitchFamily="34" charset="-128"/>
              <a:cs typeface="Meiryo"/>
              <a:sym typeface="Meiryo"/>
            </a:endParaRPr>
          </a:p>
          <a:p>
            <a:pPr algn="ctr" defTabSz="844083">
              <a:buClr>
                <a:srgbClr val="000000"/>
              </a:buClr>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セクター横断で社会変革に取り組むプレイヤーのための実践の入り口</a:t>
            </a:r>
            <a:endParaRPr lang="ja-JP" altLang="en-US" sz="1292" kern="0">
              <a:solidFill>
                <a:srgbClr val="000000"/>
              </a:solidFill>
              <a:latin typeface="Yu Gothic UI" panose="020B0500000000000000" pitchFamily="34" charset="-128"/>
              <a:ea typeface="Yu Gothic UI" panose="020B0500000000000000" pitchFamily="34" charset="-128"/>
              <a:cs typeface="Arial"/>
              <a:sym typeface="Arial"/>
            </a:endParaRPr>
          </a:p>
        </p:txBody>
      </p:sp>
      <p:sp>
        <p:nvSpPr>
          <p:cNvPr id="28" name="Google Shape;270;p2">
            <a:extLst>
              <a:ext uri="{FF2B5EF4-FFF2-40B4-BE49-F238E27FC236}">
                <a16:creationId xmlns:a16="http://schemas.microsoft.com/office/drawing/2014/main" id="{C5BBB31B-A9A9-58E9-2DAE-8B5434A4E556}"/>
              </a:ext>
            </a:extLst>
          </p:cNvPr>
          <p:cNvSpPr txBox="1"/>
          <p:nvPr/>
        </p:nvSpPr>
        <p:spPr>
          <a:xfrm>
            <a:off x="7438025" y="3973656"/>
            <a:ext cx="1505034" cy="297922"/>
          </a:xfrm>
          <a:prstGeom prst="rect">
            <a:avLst/>
          </a:prstGeom>
          <a:noFill/>
          <a:ln>
            <a:noFill/>
          </a:ln>
        </p:spPr>
        <p:txBody>
          <a:bodyPr spcFirstLastPara="1" wrap="square" lIns="84392" tIns="42185" rIns="84392" bIns="42185" anchor="t" anchorCtr="0">
            <a:noAutofit/>
          </a:bodyPr>
          <a:lstStyle/>
          <a:p>
            <a:pPr defTabSz="844083">
              <a:buClr>
                <a:srgbClr val="0099F3"/>
              </a:buClr>
              <a:buSzPts val="1200"/>
            </a:pPr>
            <a:r>
              <a:rPr lang="ja-JP" altLang="en-US" sz="1108" kern="0">
                <a:solidFill>
                  <a:srgbClr val="3F3F3F"/>
                </a:solidFill>
                <a:latin typeface="Yu Gothic UI" panose="020B0500000000000000" pitchFamily="34" charset="-128"/>
                <a:ea typeface="Yu Gothic UI" panose="020B0500000000000000" pitchFamily="34" charset="-128"/>
                <a:cs typeface="Meiryo"/>
                <a:sym typeface="Meiryo"/>
              </a:rPr>
              <a:t>運営メンバー：栫井</a:t>
            </a:r>
          </a:p>
        </p:txBody>
      </p:sp>
      <p:sp>
        <p:nvSpPr>
          <p:cNvPr id="29" name="Google Shape;271;p2">
            <a:extLst>
              <a:ext uri="{FF2B5EF4-FFF2-40B4-BE49-F238E27FC236}">
                <a16:creationId xmlns:a16="http://schemas.microsoft.com/office/drawing/2014/main" id="{8C77808A-5193-D1F9-FEDF-4926A2986FCF}"/>
              </a:ext>
            </a:extLst>
          </p:cNvPr>
          <p:cNvSpPr txBox="1"/>
          <p:nvPr/>
        </p:nvSpPr>
        <p:spPr>
          <a:xfrm>
            <a:off x="7193897" y="2738028"/>
            <a:ext cx="1788672" cy="297922"/>
          </a:xfrm>
          <a:prstGeom prst="rect">
            <a:avLst/>
          </a:prstGeom>
          <a:noFill/>
          <a:ln>
            <a:noFill/>
          </a:ln>
        </p:spPr>
        <p:txBody>
          <a:bodyPr spcFirstLastPara="1" wrap="square" lIns="84392" tIns="42185" rIns="84392" bIns="42185" anchor="t" anchorCtr="0">
            <a:noAutofit/>
          </a:bodyPr>
          <a:lstStyle/>
          <a:p>
            <a:pPr algn="ctr" defTabSz="844083">
              <a:buClr>
                <a:srgbClr val="0099F3"/>
              </a:buClr>
              <a:buSzPts val="1200"/>
            </a:pPr>
            <a:r>
              <a:rPr lang="ja-JP" altLang="en-US" sz="1108" b="1" kern="0">
                <a:solidFill>
                  <a:srgbClr val="3F3F3F"/>
                </a:solidFill>
                <a:latin typeface="Yu Gothic UI" panose="020B0500000000000000" pitchFamily="34" charset="-128"/>
                <a:ea typeface="Yu Gothic UI" panose="020B0500000000000000" pitchFamily="34" charset="-128"/>
                <a:cs typeface="Meiryo"/>
                <a:sym typeface="Meiryo"/>
              </a:rPr>
              <a:t>第</a:t>
            </a:r>
            <a:r>
              <a:rPr lang="en-US" altLang="ja-JP" sz="1108" b="1" kern="0">
                <a:solidFill>
                  <a:srgbClr val="3F3F3F"/>
                </a:solidFill>
                <a:latin typeface="Yu Gothic UI" panose="020B0500000000000000" pitchFamily="34" charset="-128"/>
                <a:ea typeface="Yu Gothic UI" panose="020B0500000000000000" pitchFamily="34" charset="-128"/>
                <a:cs typeface="Meiryo"/>
                <a:sym typeface="Meiryo"/>
              </a:rPr>
              <a:t>0</a:t>
            </a:r>
            <a:r>
              <a:rPr lang="ja-JP" altLang="en-US" sz="1108" b="1" kern="0">
                <a:solidFill>
                  <a:srgbClr val="3F3F3F"/>
                </a:solidFill>
                <a:latin typeface="Yu Gothic UI" panose="020B0500000000000000" pitchFamily="34" charset="-128"/>
                <a:ea typeface="Yu Gothic UI" panose="020B0500000000000000" pitchFamily="34" charset="-128"/>
                <a:cs typeface="Meiryo"/>
                <a:sym typeface="Meiryo"/>
              </a:rPr>
              <a:t>セクター</a:t>
            </a:r>
          </a:p>
        </p:txBody>
      </p:sp>
      <p:sp>
        <p:nvSpPr>
          <p:cNvPr id="32" name="コンテンツ プレースホルダー 1">
            <a:extLst>
              <a:ext uri="{FF2B5EF4-FFF2-40B4-BE49-F238E27FC236}">
                <a16:creationId xmlns:a16="http://schemas.microsoft.com/office/drawing/2014/main" id="{D4BD1FD5-B5E2-EC2D-6452-A0D3700E7911}"/>
              </a:ext>
            </a:extLst>
          </p:cNvPr>
          <p:cNvSpPr txBox="1">
            <a:spLocks/>
          </p:cNvSpPr>
          <p:nvPr/>
        </p:nvSpPr>
        <p:spPr>
          <a:xfrm>
            <a:off x="199251" y="262766"/>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en-US" altLang="ja-JP" err="1"/>
              <a:t>Publink</a:t>
            </a:r>
            <a:r>
              <a:rPr lang="ja-JP" altLang="en-US"/>
              <a:t>ネットワーク</a:t>
            </a:r>
          </a:p>
        </p:txBody>
      </p:sp>
      <p:sp>
        <p:nvSpPr>
          <p:cNvPr id="34" name="フッター プレースホルダー 33">
            <a:extLst>
              <a:ext uri="{FF2B5EF4-FFF2-40B4-BE49-F238E27FC236}">
                <a16:creationId xmlns:a16="http://schemas.microsoft.com/office/drawing/2014/main" id="{251A1BC9-BE8E-27F2-C020-B68E6752EA5D}"/>
              </a:ext>
            </a:extLst>
          </p:cNvPr>
          <p:cNvSpPr>
            <a:spLocks noGrp="1"/>
          </p:cNvSpPr>
          <p:nvPr>
            <p:ph type="ftr" sz="quarter" idx="12"/>
          </p:nvPr>
        </p:nvSpPr>
        <p:spPr/>
        <p:txBody>
          <a:bodyPr/>
          <a:lstStyle/>
          <a:p>
            <a:r>
              <a:rPr lang="en-GB" altLang="en-GB"/>
              <a:t>Copyright © 2023 Publink inc.</a:t>
            </a:r>
          </a:p>
        </p:txBody>
      </p:sp>
      <p:sp>
        <p:nvSpPr>
          <p:cNvPr id="35" name="スライド番号プレースホルダー 34">
            <a:extLst>
              <a:ext uri="{FF2B5EF4-FFF2-40B4-BE49-F238E27FC236}">
                <a16:creationId xmlns:a16="http://schemas.microsoft.com/office/drawing/2014/main" id="{7504ED7F-500F-4766-963D-C2FB08825C30}"/>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3</a:t>
            </a:fld>
            <a:endParaRPr kumimoji="1" lang="ja-JP" altLang="en-US"/>
          </a:p>
        </p:txBody>
      </p:sp>
    </p:spTree>
    <p:extLst>
      <p:ext uri="{BB962C8B-B14F-4D97-AF65-F5344CB8AC3E}">
        <p14:creationId xmlns:p14="http://schemas.microsoft.com/office/powerpoint/2010/main" val="2612034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a:extLst>
              <a:ext uri="{FF2B5EF4-FFF2-40B4-BE49-F238E27FC236}">
                <a16:creationId xmlns:a16="http://schemas.microsoft.com/office/drawing/2014/main" id="{7FEEF15F-A3F3-B035-311F-924F94B1777E}"/>
              </a:ext>
            </a:extLst>
          </p:cNvPr>
          <p:cNvSpPr/>
          <p:nvPr/>
        </p:nvSpPr>
        <p:spPr>
          <a:xfrm>
            <a:off x="5064163" y="3846595"/>
            <a:ext cx="4385134" cy="24493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200" b="1" spc="277">
              <a:solidFill>
                <a:schemeClr val="tx1"/>
              </a:solidFill>
              <a:latin typeface="Tazugane Gothic StdN" panose="020B0603020203020204" pitchFamily="34" charset="-128"/>
              <a:ea typeface="Tazugane Gothic StdN" panose="020B0603020203020204" pitchFamily="34" charset="-128"/>
            </a:endParaRPr>
          </a:p>
        </p:txBody>
      </p:sp>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コンテンツ プレースホルダー 1">
            <a:extLst>
              <a:ext uri="{FF2B5EF4-FFF2-40B4-BE49-F238E27FC236}">
                <a16:creationId xmlns:a16="http://schemas.microsoft.com/office/drawing/2014/main" id="{84CABC20-A3DE-AD54-2ECC-B4D1B8E9FAB9}"/>
              </a:ext>
            </a:extLst>
          </p:cNvPr>
          <p:cNvSpPr txBox="1">
            <a:spLocks/>
          </p:cNvSpPr>
          <p:nvPr/>
        </p:nvSpPr>
        <p:spPr>
          <a:xfrm>
            <a:off x="199251" y="262766"/>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en-US" altLang="ja-JP" err="1"/>
              <a:t>Publink</a:t>
            </a:r>
            <a:r>
              <a:rPr lang="ja-JP" altLang="en-US"/>
              <a:t>の強み</a:t>
            </a:r>
          </a:p>
        </p:txBody>
      </p:sp>
      <p:sp>
        <p:nvSpPr>
          <p:cNvPr id="26" name="正方形/長方形 25">
            <a:extLst>
              <a:ext uri="{FF2B5EF4-FFF2-40B4-BE49-F238E27FC236}">
                <a16:creationId xmlns:a16="http://schemas.microsoft.com/office/drawing/2014/main" id="{80199C75-3445-EEE8-17B2-8E2892E85409}"/>
              </a:ext>
            </a:extLst>
          </p:cNvPr>
          <p:cNvSpPr/>
          <p:nvPr/>
        </p:nvSpPr>
        <p:spPr>
          <a:xfrm>
            <a:off x="460363" y="1215901"/>
            <a:ext cx="4385134" cy="24219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200" b="1" spc="277">
              <a:solidFill>
                <a:schemeClr val="tx1"/>
              </a:solidFill>
              <a:latin typeface="Tazugane Gothic StdN" panose="020B0603020203020204" pitchFamily="34" charset="-128"/>
              <a:ea typeface="Tazugane Gothic StdN" panose="020B0603020203020204" pitchFamily="34" charset="-128"/>
            </a:endParaRPr>
          </a:p>
        </p:txBody>
      </p:sp>
      <p:sp>
        <p:nvSpPr>
          <p:cNvPr id="30" name="コンテンツ プレースホルダー 22">
            <a:extLst>
              <a:ext uri="{FF2B5EF4-FFF2-40B4-BE49-F238E27FC236}">
                <a16:creationId xmlns:a16="http://schemas.microsoft.com/office/drawing/2014/main" id="{D8010180-6592-125E-C3B2-537FF15CCFA9}"/>
              </a:ext>
            </a:extLst>
          </p:cNvPr>
          <p:cNvSpPr txBox="1">
            <a:spLocks/>
          </p:cNvSpPr>
          <p:nvPr/>
        </p:nvSpPr>
        <p:spPr>
          <a:xfrm>
            <a:off x="1283762" y="1324517"/>
            <a:ext cx="2669870" cy="676865"/>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algn="ctr"/>
            <a:r>
              <a:rPr lang="ja-JP" altLang="en-US" sz="1800">
                <a:solidFill>
                  <a:schemeClr val="tx2"/>
                </a:solidFill>
              </a:rPr>
              <a:t>官民への幅広い</a:t>
            </a:r>
            <a:endParaRPr lang="en-US" altLang="ja-JP" sz="1800" dirty="0">
              <a:solidFill>
                <a:schemeClr val="tx2"/>
              </a:solidFill>
            </a:endParaRPr>
          </a:p>
          <a:p>
            <a:pPr algn="ctr"/>
            <a:r>
              <a:rPr lang="ja-JP" altLang="en-US" sz="1800">
                <a:solidFill>
                  <a:schemeClr val="tx2"/>
                </a:solidFill>
              </a:rPr>
              <a:t>ネットワーク</a:t>
            </a:r>
            <a:endParaRPr lang="en-US" altLang="ja-JP" sz="1800" dirty="0">
              <a:solidFill>
                <a:schemeClr val="tx2"/>
              </a:solidFill>
            </a:endParaRPr>
          </a:p>
        </p:txBody>
      </p:sp>
      <p:cxnSp>
        <p:nvCxnSpPr>
          <p:cNvPr id="32" name="直線コネクタ 31">
            <a:extLst>
              <a:ext uri="{FF2B5EF4-FFF2-40B4-BE49-F238E27FC236}">
                <a16:creationId xmlns:a16="http://schemas.microsoft.com/office/drawing/2014/main" id="{868CA17C-5054-6E8E-0936-D191EC38268C}"/>
              </a:ext>
            </a:extLst>
          </p:cNvPr>
          <p:cNvCxnSpPr/>
          <p:nvPr/>
        </p:nvCxnSpPr>
        <p:spPr>
          <a:xfrm>
            <a:off x="959907" y="2097530"/>
            <a:ext cx="3364089"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33" name="コンテンツ プレースホルダー 22">
            <a:extLst>
              <a:ext uri="{FF2B5EF4-FFF2-40B4-BE49-F238E27FC236}">
                <a16:creationId xmlns:a16="http://schemas.microsoft.com/office/drawing/2014/main" id="{4FC5F97E-7515-2D1E-9D46-CE33D144B129}"/>
              </a:ext>
            </a:extLst>
          </p:cNvPr>
          <p:cNvSpPr txBox="1">
            <a:spLocks/>
          </p:cNvSpPr>
          <p:nvPr/>
        </p:nvSpPr>
        <p:spPr>
          <a:xfrm>
            <a:off x="629427" y="2278336"/>
            <a:ext cx="4025050" cy="1053862"/>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lvl="0"/>
            <a:r>
              <a:rPr lang="ja-JP" altLang="en-US" sz="1400" b="0">
                <a:solidFill>
                  <a:srgbClr val="000000"/>
                </a:solidFill>
                <a:latin typeface="Arial" panose="020B0604020202020204" pitchFamily="34" charset="0"/>
              </a:rPr>
              <a:t>現役国家公務員、官僚</a:t>
            </a:r>
            <a:r>
              <a:rPr lang="en-US" altLang="ja-JP" sz="1400" b="0" dirty="0">
                <a:solidFill>
                  <a:srgbClr val="000000"/>
                </a:solidFill>
                <a:latin typeface="Arial" panose="020B0604020202020204" pitchFamily="34" charset="0"/>
              </a:rPr>
              <a:t>OBOG</a:t>
            </a:r>
            <a:r>
              <a:rPr lang="ja-JP" altLang="en-US" sz="1400" b="0">
                <a:solidFill>
                  <a:srgbClr val="000000"/>
                </a:solidFill>
                <a:latin typeface="Arial" panose="020B0604020202020204" pitchFamily="34" charset="0"/>
              </a:rPr>
              <a:t>、各分野の有識者、地方自治体、大企業、ベンチャー、コンサルティングファーム等への日本最大級のネットワークを強みとしており、各案件ごとに最適なチーム編成や、キーマンへのアプローチが可能です。</a:t>
            </a:r>
          </a:p>
        </p:txBody>
      </p:sp>
      <p:sp>
        <p:nvSpPr>
          <p:cNvPr id="35" name="正方形/長方形 34">
            <a:extLst>
              <a:ext uri="{FF2B5EF4-FFF2-40B4-BE49-F238E27FC236}">
                <a16:creationId xmlns:a16="http://schemas.microsoft.com/office/drawing/2014/main" id="{ABF49455-AF7B-8C9C-01FA-C6FCAF7AF849}"/>
              </a:ext>
            </a:extLst>
          </p:cNvPr>
          <p:cNvSpPr/>
          <p:nvPr/>
        </p:nvSpPr>
        <p:spPr>
          <a:xfrm>
            <a:off x="5064163" y="1219146"/>
            <a:ext cx="4385134" cy="24219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200" b="1" spc="277">
              <a:solidFill>
                <a:schemeClr val="tx1"/>
              </a:solidFill>
              <a:latin typeface="Tazugane Gothic StdN" panose="020B0603020203020204" pitchFamily="34" charset="-128"/>
              <a:ea typeface="Tazugane Gothic StdN" panose="020B0603020203020204" pitchFamily="34" charset="-128"/>
            </a:endParaRPr>
          </a:p>
        </p:txBody>
      </p:sp>
      <p:sp>
        <p:nvSpPr>
          <p:cNvPr id="36" name="コンテンツ プレースホルダー 22">
            <a:extLst>
              <a:ext uri="{FF2B5EF4-FFF2-40B4-BE49-F238E27FC236}">
                <a16:creationId xmlns:a16="http://schemas.microsoft.com/office/drawing/2014/main" id="{505AD118-CEAB-7360-0260-2B166E16B905}"/>
              </a:ext>
            </a:extLst>
          </p:cNvPr>
          <p:cNvSpPr txBox="1">
            <a:spLocks/>
          </p:cNvSpPr>
          <p:nvPr/>
        </p:nvSpPr>
        <p:spPr>
          <a:xfrm>
            <a:off x="5893288" y="1338413"/>
            <a:ext cx="2669870" cy="676865"/>
          </a:xfrm>
          <a:prstGeom prst="rect">
            <a:avLst/>
          </a:prstGeom>
        </p:spPr>
        <p:txBody>
          <a:bodyPr anchor="ct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algn="ctr"/>
            <a:r>
              <a:rPr lang="ja-JP" altLang="en-US" sz="1800">
                <a:solidFill>
                  <a:schemeClr val="tx2"/>
                </a:solidFill>
              </a:rPr>
              <a:t>官民の翻訳力</a:t>
            </a:r>
            <a:endParaRPr lang="en-US" altLang="ja-JP" sz="1800">
              <a:solidFill>
                <a:schemeClr val="tx2"/>
              </a:solidFill>
            </a:endParaRPr>
          </a:p>
        </p:txBody>
      </p:sp>
      <p:cxnSp>
        <p:nvCxnSpPr>
          <p:cNvPr id="37" name="直線コネクタ 36">
            <a:extLst>
              <a:ext uri="{FF2B5EF4-FFF2-40B4-BE49-F238E27FC236}">
                <a16:creationId xmlns:a16="http://schemas.microsoft.com/office/drawing/2014/main" id="{3B812092-BB5F-FA6E-A404-1188948B3F02}"/>
              </a:ext>
            </a:extLst>
          </p:cNvPr>
          <p:cNvCxnSpPr/>
          <p:nvPr/>
        </p:nvCxnSpPr>
        <p:spPr>
          <a:xfrm>
            <a:off x="5546178" y="2106116"/>
            <a:ext cx="3364089"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38" name="コンテンツ プレースホルダー 22">
            <a:extLst>
              <a:ext uri="{FF2B5EF4-FFF2-40B4-BE49-F238E27FC236}">
                <a16:creationId xmlns:a16="http://schemas.microsoft.com/office/drawing/2014/main" id="{0DDA2187-8A1D-63E8-9198-B15FB8AB2336}"/>
              </a:ext>
            </a:extLst>
          </p:cNvPr>
          <p:cNvSpPr txBox="1">
            <a:spLocks/>
          </p:cNvSpPr>
          <p:nvPr/>
        </p:nvSpPr>
        <p:spPr>
          <a:xfrm>
            <a:off x="5233227" y="2278336"/>
            <a:ext cx="4025050" cy="1051366"/>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sz="1400" b="0">
                <a:solidFill>
                  <a:srgbClr val="000000"/>
                </a:solidFill>
                <a:latin typeface="Arial" panose="020B0604020202020204" pitchFamily="34" charset="0"/>
              </a:rPr>
              <a:t>官民の両方の経歴や、数多くの官民共創プロジェクトをリードしてきた経験から、カルチャー</a:t>
            </a:r>
            <a:r>
              <a:rPr lang="en-US" altLang="ja-JP" sz="1400" b="0">
                <a:solidFill>
                  <a:srgbClr val="000000"/>
                </a:solidFill>
                <a:latin typeface="Arial" panose="020B0604020202020204" pitchFamily="34" charset="0"/>
              </a:rPr>
              <a:t>/</a:t>
            </a:r>
            <a:r>
              <a:rPr lang="ja-JP" altLang="en-US" sz="1400" b="0">
                <a:solidFill>
                  <a:srgbClr val="000000"/>
                </a:solidFill>
                <a:latin typeface="Arial" panose="020B0604020202020204" pitchFamily="34" charset="0"/>
              </a:rPr>
              <a:t>言語</a:t>
            </a:r>
            <a:r>
              <a:rPr lang="en-US" altLang="ja-JP" sz="1400" b="0">
                <a:solidFill>
                  <a:srgbClr val="000000"/>
                </a:solidFill>
                <a:latin typeface="Arial" panose="020B0604020202020204" pitchFamily="34" charset="0"/>
              </a:rPr>
              <a:t>/</a:t>
            </a:r>
            <a:r>
              <a:rPr lang="ja-JP" altLang="en-US" sz="1400" b="0">
                <a:solidFill>
                  <a:srgbClr val="000000"/>
                </a:solidFill>
                <a:latin typeface="Arial" panose="020B0604020202020204" pitchFamily="34" charset="0"/>
              </a:rPr>
              <a:t>組織風土</a:t>
            </a:r>
            <a:r>
              <a:rPr lang="en-US" altLang="ja-JP" sz="1400" b="0">
                <a:solidFill>
                  <a:srgbClr val="000000"/>
                </a:solidFill>
                <a:latin typeface="Arial" panose="020B0604020202020204" pitchFamily="34" charset="0"/>
              </a:rPr>
              <a:t>/</a:t>
            </a:r>
            <a:r>
              <a:rPr lang="ja-JP" altLang="en-US" sz="1400" b="0">
                <a:solidFill>
                  <a:srgbClr val="000000"/>
                </a:solidFill>
                <a:latin typeface="Arial" panose="020B0604020202020204" pitchFamily="34" charset="0"/>
              </a:rPr>
              <a:t>ニーズ</a:t>
            </a:r>
            <a:r>
              <a:rPr lang="en-US" altLang="ja-JP" sz="1400" b="0">
                <a:solidFill>
                  <a:srgbClr val="000000"/>
                </a:solidFill>
                <a:latin typeface="Arial" panose="020B0604020202020204" pitchFamily="34" charset="0"/>
              </a:rPr>
              <a:t>/</a:t>
            </a:r>
            <a:r>
              <a:rPr lang="ja-JP" altLang="en-US" sz="1400" b="0">
                <a:solidFill>
                  <a:srgbClr val="000000"/>
                </a:solidFill>
                <a:latin typeface="Arial" panose="020B0604020202020204" pitchFamily="34" charset="0"/>
              </a:rPr>
              <a:t>目的の異なる行政と民間の間の橋渡し、翻訳、プロジェクト推進について日本随一のプロフェッショナルとして強力にサポート致します。</a:t>
            </a:r>
            <a:endParaRPr lang="en-US" altLang="ja-JP" sz="1400" b="0"/>
          </a:p>
        </p:txBody>
      </p:sp>
      <p:sp>
        <p:nvSpPr>
          <p:cNvPr id="39" name="正方形/長方形 38">
            <a:extLst>
              <a:ext uri="{FF2B5EF4-FFF2-40B4-BE49-F238E27FC236}">
                <a16:creationId xmlns:a16="http://schemas.microsoft.com/office/drawing/2014/main" id="{98D11FB0-3A2E-5504-A297-5FE3E182B166}"/>
              </a:ext>
            </a:extLst>
          </p:cNvPr>
          <p:cNvSpPr/>
          <p:nvPr/>
        </p:nvSpPr>
        <p:spPr>
          <a:xfrm>
            <a:off x="460363" y="3843350"/>
            <a:ext cx="4385134" cy="24493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200" b="1" spc="277">
              <a:solidFill>
                <a:schemeClr val="tx1"/>
              </a:solidFill>
              <a:latin typeface="Tazugane Gothic StdN" panose="020B0603020203020204" pitchFamily="34" charset="-128"/>
              <a:ea typeface="Tazugane Gothic StdN" panose="020B0603020203020204" pitchFamily="34" charset="-128"/>
            </a:endParaRPr>
          </a:p>
        </p:txBody>
      </p:sp>
      <p:sp>
        <p:nvSpPr>
          <p:cNvPr id="40" name="コンテンツ プレースホルダー 22">
            <a:extLst>
              <a:ext uri="{FF2B5EF4-FFF2-40B4-BE49-F238E27FC236}">
                <a16:creationId xmlns:a16="http://schemas.microsoft.com/office/drawing/2014/main" id="{D645BF16-DA5B-49B0-7B88-C22231EE534F}"/>
              </a:ext>
            </a:extLst>
          </p:cNvPr>
          <p:cNvSpPr txBox="1">
            <a:spLocks/>
          </p:cNvSpPr>
          <p:nvPr/>
        </p:nvSpPr>
        <p:spPr>
          <a:xfrm>
            <a:off x="1255619" y="4093462"/>
            <a:ext cx="2669870" cy="676865"/>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algn="ctr"/>
            <a:r>
              <a:rPr lang="ja-JP" altLang="en-US" sz="1800">
                <a:solidFill>
                  <a:schemeClr val="tx2"/>
                </a:solidFill>
              </a:rPr>
              <a:t>戦略構築力</a:t>
            </a:r>
            <a:endParaRPr lang="en-US" altLang="ja-JP" sz="1800">
              <a:solidFill>
                <a:schemeClr val="tx2"/>
              </a:solidFill>
            </a:endParaRPr>
          </a:p>
        </p:txBody>
      </p:sp>
      <p:cxnSp>
        <p:nvCxnSpPr>
          <p:cNvPr id="41" name="直線コネクタ 40">
            <a:extLst>
              <a:ext uri="{FF2B5EF4-FFF2-40B4-BE49-F238E27FC236}">
                <a16:creationId xmlns:a16="http://schemas.microsoft.com/office/drawing/2014/main" id="{047C5F64-DEC6-7F08-D685-B16904FB672A}"/>
              </a:ext>
            </a:extLst>
          </p:cNvPr>
          <p:cNvCxnSpPr/>
          <p:nvPr/>
        </p:nvCxnSpPr>
        <p:spPr>
          <a:xfrm>
            <a:off x="908510" y="4683601"/>
            <a:ext cx="3364089"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42" name="コンテンツ プレースホルダー 22">
            <a:extLst>
              <a:ext uri="{FF2B5EF4-FFF2-40B4-BE49-F238E27FC236}">
                <a16:creationId xmlns:a16="http://schemas.microsoft.com/office/drawing/2014/main" id="{6AC9F185-F384-32F7-D14A-6D1AD3D3EE2A}"/>
              </a:ext>
            </a:extLst>
          </p:cNvPr>
          <p:cNvSpPr txBox="1">
            <a:spLocks/>
          </p:cNvSpPr>
          <p:nvPr/>
        </p:nvSpPr>
        <p:spPr>
          <a:xfrm>
            <a:off x="629427" y="5057553"/>
            <a:ext cx="4025050" cy="625653"/>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sz="1400" b="0">
                <a:solidFill>
                  <a:srgbClr val="000000"/>
                </a:solidFill>
                <a:latin typeface="Arial" panose="020B0604020202020204" pitchFamily="34" charset="0"/>
              </a:rPr>
              <a:t>政策と事業の両面にわたる経験、事業企画、コンサルティング、システム、デザイン等の多様性と専門性を両立した最適なチームにより、社会に価値を発揮するためのベストな戦略をご提案、実行します。</a:t>
            </a:r>
            <a:endParaRPr lang="en-US" altLang="ja-JP" sz="1400" b="0">
              <a:solidFill>
                <a:srgbClr val="000000"/>
              </a:solidFill>
              <a:latin typeface="Arial" panose="020B0604020202020204" pitchFamily="34" charset="0"/>
            </a:endParaRPr>
          </a:p>
        </p:txBody>
      </p:sp>
      <p:sp>
        <p:nvSpPr>
          <p:cNvPr id="44" name="コンテンツ プレースホルダー 22">
            <a:extLst>
              <a:ext uri="{FF2B5EF4-FFF2-40B4-BE49-F238E27FC236}">
                <a16:creationId xmlns:a16="http://schemas.microsoft.com/office/drawing/2014/main" id="{7DDE8848-FC0D-9AB9-2499-BCF4F58211B9}"/>
              </a:ext>
            </a:extLst>
          </p:cNvPr>
          <p:cNvSpPr txBox="1">
            <a:spLocks/>
          </p:cNvSpPr>
          <p:nvPr/>
        </p:nvSpPr>
        <p:spPr>
          <a:xfrm>
            <a:off x="5893288" y="3928288"/>
            <a:ext cx="2669870" cy="676865"/>
          </a:xfrm>
          <a:prstGeom prst="rect">
            <a:avLst/>
          </a:prstGeom>
        </p:spPr>
        <p:txBody>
          <a:bodyPr anchor="ct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algn="ctr"/>
            <a:r>
              <a:rPr lang="ja-JP" altLang="en-US" sz="1800">
                <a:solidFill>
                  <a:schemeClr val="tx2"/>
                </a:solidFill>
              </a:rPr>
              <a:t>想いと行動力</a:t>
            </a:r>
            <a:endParaRPr lang="en-US" altLang="ja-JP" sz="1800">
              <a:solidFill>
                <a:schemeClr val="tx2"/>
              </a:solidFill>
            </a:endParaRPr>
          </a:p>
        </p:txBody>
      </p:sp>
      <p:cxnSp>
        <p:nvCxnSpPr>
          <p:cNvPr id="45" name="直線コネクタ 44">
            <a:extLst>
              <a:ext uri="{FF2B5EF4-FFF2-40B4-BE49-F238E27FC236}">
                <a16:creationId xmlns:a16="http://schemas.microsoft.com/office/drawing/2014/main" id="{D9B5217A-7DA6-892B-19E9-9246FEADEBED}"/>
              </a:ext>
            </a:extLst>
          </p:cNvPr>
          <p:cNvCxnSpPr/>
          <p:nvPr/>
        </p:nvCxnSpPr>
        <p:spPr>
          <a:xfrm>
            <a:off x="5563707" y="4686846"/>
            <a:ext cx="3364089"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46" name="コンテンツ プレースホルダー 22">
            <a:extLst>
              <a:ext uri="{FF2B5EF4-FFF2-40B4-BE49-F238E27FC236}">
                <a16:creationId xmlns:a16="http://schemas.microsoft.com/office/drawing/2014/main" id="{6D4C6FB0-C40F-E517-25A6-D72E080844FF}"/>
              </a:ext>
            </a:extLst>
          </p:cNvPr>
          <p:cNvSpPr txBox="1">
            <a:spLocks/>
          </p:cNvSpPr>
          <p:nvPr/>
        </p:nvSpPr>
        <p:spPr>
          <a:xfrm>
            <a:off x="5223991" y="5060798"/>
            <a:ext cx="4025050" cy="1016748"/>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sz="1400" b="0">
                <a:solidFill>
                  <a:srgbClr val="000000"/>
                </a:solidFill>
                <a:latin typeface="Arial" panose="020B0604020202020204" pitchFamily="34" charset="0"/>
              </a:rPr>
              <a:t>社会に価値を発揮するには、官民を問わず、人の本気の「想い」が最重要のファクターです。メンバーが想いと行動を全力で発揮し、関わっていただくクライアント、パートナーの皆様の想いを引き出し、共鳴しながら、社会に幸せを広げていきます。</a:t>
            </a:r>
            <a:endParaRPr lang="en-US" altLang="ja-JP" sz="1400" b="0">
              <a:solidFill>
                <a:srgbClr val="000000"/>
              </a:solidFill>
              <a:latin typeface="Arial" panose="020B0604020202020204" pitchFamily="34" charset="0"/>
            </a:endParaRPr>
          </a:p>
        </p:txBody>
      </p:sp>
      <p:sp>
        <p:nvSpPr>
          <p:cNvPr id="50" name="フッター プレースホルダー 49">
            <a:extLst>
              <a:ext uri="{FF2B5EF4-FFF2-40B4-BE49-F238E27FC236}">
                <a16:creationId xmlns:a16="http://schemas.microsoft.com/office/drawing/2014/main" id="{C450EAB1-80D4-809A-0FAD-2089D484250E}"/>
              </a:ext>
            </a:extLst>
          </p:cNvPr>
          <p:cNvSpPr>
            <a:spLocks noGrp="1"/>
          </p:cNvSpPr>
          <p:nvPr>
            <p:ph type="ftr" sz="quarter" idx="12"/>
          </p:nvPr>
        </p:nvSpPr>
        <p:spPr/>
        <p:txBody>
          <a:bodyPr/>
          <a:lstStyle/>
          <a:p>
            <a:r>
              <a:rPr lang="en-GB" altLang="en-GB"/>
              <a:t>Copyright © 2023 Publink inc.</a:t>
            </a:r>
          </a:p>
        </p:txBody>
      </p:sp>
      <p:sp>
        <p:nvSpPr>
          <p:cNvPr id="51" name="スライド番号プレースホルダー 50">
            <a:extLst>
              <a:ext uri="{FF2B5EF4-FFF2-40B4-BE49-F238E27FC236}">
                <a16:creationId xmlns:a16="http://schemas.microsoft.com/office/drawing/2014/main" id="{2192C666-D5BE-2CDD-0DDD-2780472AB27F}"/>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4</a:t>
            </a:fld>
            <a:endParaRPr kumimoji="1" lang="ja-JP" altLang="en-US"/>
          </a:p>
        </p:txBody>
      </p:sp>
    </p:spTree>
    <p:extLst>
      <p:ext uri="{BB962C8B-B14F-4D97-AF65-F5344CB8AC3E}">
        <p14:creationId xmlns:p14="http://schemas.microsoft.com/office/powerpoint/2010/main" val="3699926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256;p2">
            <a:extLst>
              <a:ext uri="{FF2B5EF4-FFF2-40B4-BE49-F238E27FC236}">
                <a16:creationId xmlns:a16="http://schemas.microsoft.com/office/drawing/2014/main" id="{A9AF9AA8-9A46-D911-750F-65B6F0820EE6}"/>
              </a:ext>
            </a:extLst>
          </p:cNvPr>
          <p:cNvSpPr txBox="1"/>
          <p:nvPr/>
        </p:nvSpPr>
        <p:spPr>
          <a:xfrm>
            <a:off x="387002" y="924727"/>
            <a:ext cx="9131993" cy="787833"/>
          </a:xfrm>
          <a:prstGeom prst="rect">
            <a:avLst/>
          </a:prstGeom>
          <a:solidFill>
            <a:schemeClr val="bg1">
              <a:lumMod val="95000"/>
            </a:schemeClr>
          </a:solidFill>
          <a:ln>
            <a:noFill/>
          </a:ln>
        </p:spPr>
        <p:txBody>
          <a:bodyPr spcFirstLastPara="1" wrap="square" lIns="84392" tIns="42185" rIns="84392" bIns="42185" anchor="ctr" anchorCtr="0">
            <a:noAutofit/>
          </a:bodyPr>
          <a:lstStyle/>
          <a:p>
            <a:pPr algn="ctr" defTabSz="844083">
              <a:buClr>
                <a:srgbClr val="0099F3"/>
              </a:buClr>
              <a:buSzPts val="1600"/>
            </a:pPr>
            <a:endParaRPr lang="ja-JP" altLang="en-US" sz="1477" b="1" kern="0">
              <a:solidFill>
                <a:srgbClr val="FFFFFF"/>
              </a:solidFill>
              <a:latin typeface="Yu Gothic UI" panose="020B0500000000000000" pitchFamily="34" charset="-128"/>
              <a:ea typeface="Yu Gothic UI" panose="020B0500000000000000" pitchFamily="34" charset="-128"/>
              <a:cs typeface="Meiryo"/>
              <a:sym typeface="Meiryo"/>
            </a:endParaRPr>
          </a:p>
        </p:txBody>
      </p:sp>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テキスト プレースホルダー 3">
            <a:extLst>
              <a:ext uri="{FF2B5EF4-FFF2-40B4-BE49-F238E27FC236}">
                <a16:creationId xmlns:a16="http://schemas.microsoft.com/office/drawing/2014/main" id="{B1B93908-1928-CF06-94BF-C362D8DACB3B}"/>
              </a:ext>
            </a:extLst>
          </p:cNvPr>
          <p:cNvSpPr txBox="1">
            <a:spLocks/>
          </p:cNvSpPr>
          <p:nvPr/>
        </p:nvSpPr>
        <p:spPr>
          <a:xfrm>
            <a:off x="249327" y="835885"/>
            <a:ext cx="9249299" cy="981199"/>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企業向け官民共創支援では、各社のニーズに応じて、下記のような支援を行っております</a:t>
            </a:r>
            <a:endParaRPr lang="en-US" altLang="ja-JP" sz="1400" b="1">
              <a:solidFill>
                <a:schemeClr val="tx1">
                  <a:lumMod val="75000"/>
                  <a:lumOff val="25000"/>
                </a:schemeClr>
              </a:solidFill>
              <a:latin typeface="Yu Gothic UI" panose="020B0500000000000000" pitchFamily="34" charset="-128"/>
              <a:ea typeface="Yu Gothic UI" panose="020B0500000000000000" pitchFamily="34" charset="-128"/>
            </a:endParaRPr>
          </a:p>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官との連携による新規ビジネス案の作成等の支援も行っており、本事業においても、企業の立場を踏まえた支援が可能です</a:t>
            </a:r>
          </a:p>
        </p:txBody>
      </p:sp>
      <p:sp>
        <p:nvSpPr>
          <p:cNvPr id="4" name="コンテンツ プレースホルダー 1">
            <a:extLst>
              <a:ext uri="{FF2B5EF4-FFF2-40B4-BE49-F238E27FC236}">
                <a16:creationId xmlns:a16="http://schemas.microsoft.com/office/drawing/2014/main" id="{ABF27619-F64D-5C4A-F6E9-F7D27CA93C7A}"/>
              </a:ext>
            </a:extLst>
          </p:cNvPr>
          <p:cNvSpPr txBox="1">
            <a:spLocks/>
          </p:cNvSpPr>
          <p:nvPr/>
        </p:nvSpPr>
        <p:spPr>
          <a:xfrm>
            <a:off x="199251" y="262766"/>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a:t>事業紹介：官民共創コンサルティング（企業向け）</a:t>
            </a:r>
          </a:p>
        </p:txBody>
      </p:sp>
      <p:sp>
        <p:nvSpPr>
          <p:cNvPr id="5" name="Google Shape;503;g13c828e95d9_0_0">
            <a:extLst>
              <a:ext uri="{FF2B5EF4-FFF2-40B4-BE49-F238E27FC236}">
                <a16:creationId xmlns:a16="http://schemas.microsoft.com/office/drawing/2014/main" id="{C5F4A2CE-4DDB-0E57-E886-BE8B70709C87}"/>
              </a:ext>
            </a:extLst>
          </p:cNvPr>
          <p:cNvSpPr/>
          <p:nvPr/>
        </p:nvSpPr>
        <p:spPr>
          <a:xfrm>
            <a:off x="328351" y="2481126"/>
            <a:ext cx="4187206" cy="335335"/>
          </a:xfrm>
          <a:prstGeom prst="rect">
            <a:avLst/>
          </a:prstGeom>
          <a:solidFill>
            <a:schemeClr val="bg1">
              <a:lumMod val="75000"/>
            </a:schemeClr>
          </a:solidFill>
          <a:ln>
            <a:solidFill>
              <a:schemeClr val="bg1">
                <a:lumMod val="75000"/>
              </a:schemeClr>
            </a:solidFill>
          </a:ln>
        </p:spPr>
        <p:txBody>
          <a:bodyPr spcFirstLastPara="1" wrap="square" lIns="99044" tIns="49508" rIns="99044" bIns="49508" anchor="ctr" anchorCtr="0">
            <a:noAutofit/>
          </a:bodyPr>
          <a:lstStyle/>
          <a:p>
            <a:r>
              <a:rPr lang="ja-JP" altLang="en-US" sz="1200" b="1">
                <a:latin typeface="Yu Gothic UI" panose="020B0500000000000000" pitchFamily="34" charset="-128"/>
                <a:ea typeface="Yu Gothic UI" panose="020B0500000000000000" pitchFamily="34" charset="-128"/>
                <a:cs typeface="Arial"/>
                <a:sym typeface="Arial"/>
              </a:rPr>
              <a:t>情報収集・プランニング</a:t>
            </a:r>
            <a:endParaRPr lang="ja-JP" altLang="en-US" sz="1200" b="1">
              <a:latin typeface="Yu Gothic UI" panose="020B0500000000000000" pitchFamily="34" charset="-128"/>
              <a:ea typeface="Yu Gothic UI" panose="020B0500000000000000" pitchFamily="34" charset="-128"/>
            </a:endParaRPr>
          </a:p>
        </p:txBody>
      </p:sp>
      <p:sp>
        <p:nvSpPr>
          <p:cNvPr id="6" name="Google Shape;503;g13c828e95d9_0_0">
            <a:extLst>
              <a:ext uri="{FF2B5EF4-FFF2-40B4-BE49-F238E27FC236}">
                <a16:creationId xmlns:a16="http://schemas.microsoft.com/office/drawing/2014/main" id="{EE072CDA-96A7-9F8C-3D11-C78BB06245FC}"/>
              </a:ext>
            </a:extLst>
          </p:cNvPr>
          <p:cNvSpPr/>
          <p:nvPr/>
        </p:nvSpPr>
        <p:spPr>
          <a:xfrm>
            <a:off x="328351" y="2804948"/>
            <a:ext cx="4187206" cy="957184"/>
          </a:xfrm>
          <a:prstGeom prst="rect">
            <a:avLst/>
          </a:prstGeom>
          <a:solidFill>
            <a:schemeClr val="bg1"/>
          </a:solidFill>
          <a:ln>
            <a:solidFill>
              <a:schemeClr val="bg1">
                <a:lumMod val="75000"/>
              </a:schemeClr>
            </a:solidFill>
          </a:ln>
        </p:spPr>
        <p:txBody>
          <a:bodyPr spcFirstLastPara="1" wrap="square" lIns="99044" tIns="49508" rIns="99044" bIns="49508" anchor="ctr" anchorCtr="0">
            <a:noAutofit/>
          </a:bodyPr>
          <a:lstStyle/>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最新情報のウォッチとアラート配信</a:t>
            </a:r>
            <a:endParaRPr lang="en-US" altLang="ja-JP" sz="1200">
              <a:solidFill>
                <a:schemeClr val="tx1">
                  <a:lumMod val="65000"/>
                  <a:lumOff val="35000"/>
                </a:schemeClr>
              </a:solidFill>
              <a:latin typeface="Yu Gothic UI" panose="020B0500000000000000" pitchFamily="34" charset="-128"/>
              <a:ea typeface="Yu Gothic UI" panose="020B0500000000000000" pitchFamily="34" charset="-128"/>
            </a:endParaRPr>
          </a:p>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政府や企業の公開情報のキュレーションとレポート作成</a:t>
            </a:r>
            <a:endParaRPr lang="en-US" altLang="ja-JP" sz="1200">
              <a:solidFill>
                <a:schemeClr val="tx1">
                  <a:lumMod val="65000"/>
                  <a:lumOff val="35000"/>
                </a:schemeClr>
              </a:solidFill>
              <a:latin typeface="Yu Gothic UI" panose="020B0500000000000000" pitchFamily="34" charset="-128"/>
              <a:ea typeface="Yu Gothic UI" panose="020B0500000000000000" pitchFamily="34" charset="-128"/>
            </a:endParaRPr>
          </a:p>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キーマンからの政治、行政の政策ニーズの収集</a:t>
            </a:r>
            <a:endParaRPr lang="en-US" altLang="ja-JP" sz="1200">
              <a:solidFill>
                <a:schemeClr val="tx1">
                  <a:lumMod val="65000"/>
                  <a:lumOff val="35000"/>
                </a:schemeClr>
              </a:solidFill>
              <a:latin typeface="Yu Gothic UI" panose="020B0500000000000000" pitchFamily="34" charset="-128"/>
              <a:ea typeface="Yu Gothic UI" panose="020B0500000000000000" pitchFamily="34" charset="-128"/>
            </a:endParaRPr>
          </a:p>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官との連携による新規ビジネス案の作成</a:t>
            </a:r>
          </a:p>
        </p:txBody>
      </p:sp>
      <p:sp>
        <p:nvSpPr>
          <p:cNvPr id="7" name="Google Shape;503;g13c828e95d9_0_0">
            <a:extLst>
              <a:ext uri="{FF2B5EF4-FFF2-40B4-BE49-F238E27FC236}">
                <a16:creationId xmlns:a16="http://schemas.microsoft.com/office/drawing/2014/main" id="{E35DC47C-6463-7D80-1D4E-6FD0742A8379}"/>
              </a:ext>
            </a:extLst>
          </p:cNvPr>
          <p:cNvSpPr/>
          <p:nvPr/>
        </p:nvSpPr>
        <p:spPr>
          <a:xfrm>
            <a:off x="328351" y="3902519"/>
            <a:ext cx="4187206" cy="335335"/>
          </a:xfrm>
          <a:prstGeom prst="rect">
            <a:avLst/>
          </a:prstGeom>
          <a:solidFill>
            <a:schemeClr val="bg1">
              <a:lumMod val="75000"/>
            </a:schemeClr>
          </a:solidFill>
          <a:ln>
            <a:solidFill>
              <a:schemeClr val="bg1">
                <a:lumMod val="75000"/>
              </a:schemeClr>
            </a:solidFill>
          </a:ln>
        </p:spPr>
        <p:txBody>
          <a:bodyPr spcFirstLastPara="1" wrap="square" lIns="99044" tIns="49508" rIns="99044" bIns="49508" anchor="ctr" anchorCtr="0">
            <a:noAutofit/>
          </a:bodyPr>
          <a:lstStyle/>
          <a:p>
            <a:r>
              <a:rPr lang="ja-JP" altLang="en-US" sz="1200" b="1">
                <a:latin typeface="Yu Gothic UI" panose="020B0500000000000000" pitchFamily="34" charset="-128"/>
                <a:ea typeface="Yu Gothic UI" panose="020B0500000000000000" pitchFamily="34" charset="-128"/>
                <a:cs typeface="Arial"/>
                <a:sym typeface="Arial"/>
              </a:rPr>
              <a:t>マッチング</a:t>
            </a:r>
            <a:endParaRPr lang="ja-JP" altLang="en-US" sz="1200" b="1">
              <a:latin typeface="Yu Gothic UI" panose="020B0500000000000000" pitchFamily="34" charset="-128"/>
              <a:ea typeface="Yu Gothic UI" panose="020B0500000000000000" pitchFamily="34" charset="-128"/>
            </a:endParaRPr>
          </a:p>
        </p:txBody>
      </p:sp>
      <p:sp>
        <p:nvSpPr>
          <p:cNvPr id="8" name="Google Shape;503;g13c828e95d9_0_0">
            <a:extLst>
              <a:ext uri="{FF2B5EF4-FFF2-40B4-BE49-F238E27FC236}">
                <a16:creationId xmlns:a16="http://schemas.microsoft.com/office/drawing/2014/main" id="{1181A4DD-27DD-10DD-4016-C33613B62949}"/>
              </a:ext>
            </a:extLst>
          </p:cNvPr>
          <p:cNvSpPr/>
          <p:nvPr/>
        </p:nvSpPr>
        <p:spPr>
          <a:xfrm>
            <a:off x="328351" y="4226341"/>
            <a:ext cx="4187206" cy="957184"/>
          </a:xfrm>
          <a:prstGeom prst="rect">
            <a:avLst/>
          </a:prstGeom>
          <a:solidFill>
            <a:schemeClr val="bg1"/>
          </a:solidFill>
          <a:ln>
            <a:solidFill>
              <a:schemeClr val="bg1">
                <a:lumMod val="75000"/>
              </a:schemeClr>
            </a:solidFill>
          </a:ln>
        </p:spPr>
        <p:txBody>
          <a:bodyPr spcFirstLastPara="1" wrap="square" lIns="99044" tIns="49508" rIns="99044" bIns="49508" anchor="ctr" anchorCtr="0">
            <a:noAutofit/>
          </a:bodyPr>
          <a:lstStyle/>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官のキーマンとの対話の機会のセッティング</a:t>
            </a:r>
          </a:p>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連携希望先のニーズに響く提案資料作成サポート</a:t>
            </a:r>
          </a:p>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入札案件向け提案資料作成サポート</a:t>
            </a:r>
          </a:p>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アポイントメントへの同席及び関係構築支援</a:t>
            </a:r>
          </a:p>
        </p:txBody>
      </p:sp>
      <p:sp>
        <p:nvSpPr>
          <p:cNvPr id="9" name="Google Shape;503;g13c828e95d9_0_0">
            <a:extLst>
              <a:ext uri="{FF2B5EF4-FFF2-40B4-BE49-F238E27FC236}">
                <a16:creationId xmlns:a16="http://schemas.microsoft.com/office/drawing/2014/main" id="{44E3F21A-C52A-6C41-55F8-EE492A0C938B}"/>
              </a:ext>
            </a:extLst>
          </p:cNvPr>
          <p:cNvSpPr/>
          <p:nvPr/>
        </p:nvSpPr>
        <p:spPr>
          <a:xfrm>
            <a:off x="328351" y="5339679"/>
            <a:ext cx="4187206" cy="335335"/>
          </a:xfrm>
          <a:prstGeom prst="rect">
            <a:avLst/>
          </a:prstGeom>
          <a:solidFill>
            <a:schemeClr val="bg1">
              <a:lumMod val="75000"/>
            </a:schemeClr>
          </a:solidFill>
          <a:ln>
            <a:solidFill>
              <a:schemeClr val="bg1">
                <a:lumMod val="75000"/>
              </a:schemeClr>
            </a:solidFill>
          </a:ln>
        </p:spPr>
        <p:txBody>
          <a:bodyPr spcFirstLastPara="1" wrap="square" lIns="99044" tIns="49508" rIns="99044" bIns="49508" anchor="ctr" anchorCtr="0">
            <a:noAutofit/>
          </a:bodyPr>
          <a:lstStyle/>
          <a:p>
            <a:r>
              <a:rPr lang="ja-JP" altLang="en-US" sz="1200" b="1">
                <a:latin typeface="Yu Gothic UI" panose="020B0500000000000000" pitchFamily="34" charset="-128"/>
                <a:ea typeface="Yu Gothic UI" panose="020B0500000000000000" pitchFamily="34" charset="-128"/>
                <a:cs typeface="Arial"/>
                <a:sym typeface="Arial"/>
              </a:rPr>
              <a:t>実行支援</a:t>
            </a:r>
            <a:endParaRPr lang="ja-JP" altLang="en-US" sz="1200" b="1">
              <a:latin typeface="Yu Gothic UI" panose="020B0500000000000000" pitchFamily="34" charset="-128"/>
              <a:ea typeface="Yu Gothic UI" panose="020B0500000000000000" pitchFamily="34" charset="-128"/>
            </a:endParaRPr>
          </a:p>
        </p:txBody>
      </p:sp>
      <p:sp>
        <p:nvSpPr>
          <p:cNvPr id="19" name="Google Shape;503;g13c828e95d9_0_0">
            <a:extLst>
              <a:ext uri="{FF2B5EF4-FFF2-40B4-BE49-F238E27FC236}">
                <a16:creationId xmlns:a16="http://schemas.microsoft.com/office/drawing/2014/main" id="{16606FFC-BD08-D3B5-772A-4420E12B9E97}"/>
              </a:ext>
            </a:extLst>
          </p:cNvPr>
          <p:cNvSpPr/>
          <p:nvPr/>
        </p:nvSpPr>
        <p:spPr>
          <a:xfrm>
            <a:off x="328351" y="5663501"/>
            <a:ext cx="4187206" cy="627576"/>
          </a:xfrm>
          <a:prstGeom prst="rect">
            <a:avLst/>
          </a:prstGeom>
          <a:solidFill>
            <a:schemeClr val="bg1"/>
          </a:solidFill>
          <a:ln>
            <a:solidFill>
              <a:schemeClr val="bg1">
                <a:lumMod val="75000"/>
              </a:schemeClr>
            </a:solidFill>
          </a:ln>
        </p:spPr>
        <p:txBody>
          <a:bodyPr spcFirstLastPara="1" wrap="square" lIns="99044" tIns="49508" rIns="99044" bIns="49508" anchor="ctr" anchorCtr="0">
            <a:noAutofit/>
          </a:bodyPr>
          <a:lstStyle/>
          <a:p>
            <a:pPr marL="269371" indent="-269371">
              <a:buFont typeface="Arial"/>
              <a:buChar char="•"/>
            </a:pP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マッチング後のプロジェクトマネジメントやハンズオン支援</a:t>
            </a:r>
            <a:endParaRPr lang="en-US" altLang="ja-JP" sz="1200">
              <a:solidFill>
                <a:schemeClr val="tx1">
                  <a:lumMod val="65000"/>
                  <a:lumOff val="35000"/>
                </a:schemeClr>
              </a:solidFill>
              <a:latin typeface="Yu Gothic UI" panose="020B0500000000000000" pitchFamily="34" charset="-128"/>
              <a:ea typeface="Yu Gothic UI" panose="020B0500000000000000" pitchFamily="34" charset="-128"/>
            </a:endParaRPr>
          </a:p>
          <a:p>
            <a:pPr marL="269371" indent="-269371">
              <a:buFont typeface="Arial"/>
              <a:buChar char="•"/>
            </a:pPr>
            <a:r>
              <a:rPr lang="en-US" altLang="ja-JP" sz="1200">
                <a:solidFill>
                  <a:schemeClr val="tx1">
                    <a:lumMod val="65000"/>
                    <a:lumOff val="35000"/>
                  </a:schemeClr>
                </a:solidFill>
                <a:latin typeface="Yu Gothic UI" panose="020B0500000000000000" pitchFamily="34" charset="-128"/>
                <a:ea typeface="Yu Gothic UI" panose="020B0500000000000000" pitchFamily="34" charset="-128"/>
              </a:rPr>
              <a:t>GR</a:t>
            </a: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a:t>
            </a:r>
            <a:r>
              <a:rPr lang="en-US" altLang="ja-JP" sz="1200">
                <a:solidFill>
                  <a:schemeClr val="tx1">
                    <a:lumMod val="65000"/>
                    <a:lumOff val="35000"/>
                  </a:schemeClr>
                </a:solidFill>
                <a:latin typeface="Yu Gothic UI" panose="020B0500000000000000" pitchFamily="34" charset="-128"/>
                <a:ea typeface="Yu Gothic UI" panose="020B0500000000000000" pitchFamily="34" charset="-128"/>
              </a:rPr>
              <a:t>PR</a:t>
            </a: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a:t>
            </a:r>
            <a:r>
              <a:rPr lang="en-US" altLang="ja-JP" sz="1200">
                <a:solidFill>
                  <a:schemeClr val="tx1">
                    <a:lumMod val="65000"/>
                    <a:lumOff val="35000"/>
                  </a:schemeClr>
                </a:solidFill>
                <a:latin typeface="Yu Gothic UI" panose="020B0500000000000000" pitchFamily="34" charset="-128"/>
                <a:ea typeface="Yu Gothic UI" panose="020B0500000000000000" pitchFamily="34" charset="-128"/>
              </a:rPr>
              <a:t>Legal</a:t>
            </a:r>
            <a:r>
              <a:rPr lang="ja-JP" altLang="en-US" sz="1200">
                <a:solidFill>
                  <a:schemeClr val="tx1">
                    <a:lumMod val="65000"/>
                    <a:lumOff val="35000"/>
                  </a:schemeClr>
                </a:solidFill>
                <a:latin typeface="Yu Gothic UI" panose="020B0500000000000000" pitchFamily="34" charset="-128"/>
                <a:ea typeface="Yu Gothic UI" panose="020B0500000000000000" pitchFamily="34" charset="-128"/>
              </a:rPr>
              <a:t>の方針と実行チーム選定</a:t>
            </a:r>
          </a:p>
        </p:txBody>
      </p:sp>
      <p:sp>
        <p:nvSpPr>
          <p:cNvPr id="20" name="テキスト プレースホルダー 3">
            <a:extLst>
              <a:ext uri="{FF2B5EF4-FFF2-40B4-BE49-F238E27FC236}">
                <a16:creationId xmlns:a16="http://schemas.microsoft.com/office/drawing/2014/main" id="{0BB0AA1E-06F8-2556-5453-01FA6F9E55EF}"/>
              </a:ext>
            </a:extLst>
          </p:cNvPr>
          <p:cNvSpPr txBox="1">
            <a:spLocks/>
          </p:cNvSpPr>
          <p:nvPr/>
        </p:nvSpPr>
        <p:spPr>
          <a:xfrm>
            <a:off x="328350" y="1859277"/>
            <a:ext cx="4187207" cy="386495"/>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Clr>
                <a:srgbClr val="0099F3"/>
              </a:buClr>
              <a:buNone/>
            </a:pPr>
            <a:r>
              <a:rPr lang="ja-JP" altLang="en-US" sz="1200" b="1">
                <a:solidFill>
                  <a:schemeClr val="tx1">
                    <a:lumMod val="75000"/>
                    <a:lumOff val="25000"/>
                  </a:schemeClr>
                </a:solidFill>
                <a:latin typeface="Yu Gothic UI" panose="020B0500000000000000" pitchFamily="34" charset="-128"/>
                <a:ea typeface="Yu Gothic UI" panose="020B0500000000000000" pitchFamily="34" charset="-128"/>
              </a:rPr>
              <a:t>ご支援内容</a:t>
            </a:r>
          </a:p>
        </p:txBody>
      </p:sp>
      <p:sp>
        <p:nvSpPr>
          <p:cNvPr id="21" name="テキスト プレースホルダー 3">
            <a:extLst>
              <a:ext uri="{FF2B5EF4-FFF2-40B4-BE49-F238E27FC236}">
                <a16:creationId xmlns:a16="http://schemas.microsoft.com/office/drawing/2014/main" id="{715F82D2-C4C7-42EC-0CD1-0FF61765D921}"/>
              </a:ext>
            </a:extLst>
          </p:cNvPr>
          <p:cNvSpPr txBox="1">
            <a:spLocks/>
          </p:cNvSpPr>
          <p:nvPr/>
        </p:nvSpPr>
        <p:spPr>
          <a:xfrm>
            <a:off x="4794955" y="1861786"/>
            <a:ext cx="4187207" cy="386495"/>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Clr>
                <a:srgbClr val="0099F3"/>
              </a:buClr>
              <a:buNone/>
            </a:pPr>
            <a:r>
              <a:rPr lang="ja-JP" altLang="en-US" sz="1200" b="1">
                <a:solidFill>
                  <a:schemeClr val="tx1">
                    <a:lumMod val="75000"/>
                    <a:lumOff val="25000"/>
                  </a:schemeClr>
                </a:solidFill>
                <a:latin typeface="Yu Gothic UI" panose="020B0500000000000000" pitchFamily="34" charset="-128"/>
                <a:ea typeface="Yu Gothic UI" panose="020B0500000000000000" pitchFamily="34" charset="-128"/>
              </a:rPr>
              <a:t>事例</a:t>
            </a:r>
            <a:endParaRPr lang="en-US" altLang="ja-JP" sz="1200" b="1">
              <a:solidFill>
                <a:schemeClr val="tx1">
                  <a:lumMod val="75000"/>
                  <a:lumOff val="25000"/>
                </a:schemeClr>
              </a:solidFill>
              <a:latin typeface="Yu Gothic UI" panose="020B0500000000000000" pitchFamily="34" charset="-128"/>
              <a:ea typeface="Yu Gothic UI" panose="020B0500000000000000" pitchFamily="34" charset="-128"/>
            </a:endParaRPr>
          </a:p>
        </p:txBody>
      </p:sp>
      <p:sp>
        <p:nvSpPr>
          <p:cNvPr id="22" name="テキスト プレースホルダー 3">
            <a:extLst>
              <a:ext uri="{FF2B5EF4-FFF2-40B4-BE49-F238E27FC236}">
                <a16:creationId xmlns:a16="http://schemas.microsoft.com/office/drawing/2014/main" id="{9D222E59-335D-39E8-84C5-EDBA7433D98B}"/>
              </a:ext>
            </a:extLst>
          </p:cNvPr>
          <p:cNvSpPr txBox="1">
            <a:spLocks/>
          </p:cNvSpPr>
          <p:nvPr/>
        </p:nvSpPr>
        <p:spPr>
          <a:xfrm>
            <a:off x="4794955" y="5115437"/>
            <a:ext cx="4187207" cy="386495"/>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Clr>
                <a:srgbClr val="0099F3"/>
              </a:buClr>
              <a:buNone/>
            </a:pPr>
            <a:r>
              <a:rPr lang="ja-JP" altLang="en-US" sz="1200" b="1">
                <a:solidFill>
                  <a:schemeClr val="tx1">
                    <a:lumMod val="75000"/>
                    <a:lumOff val="25000"/>
                  </a:schemeClr>
                </a:solidFill>
                <a:latin typeface="Yu Gothic UI" panose="020B0500000000000000" pitchFamily="34" charset="-128"/>
                <a:ea typeface="Yu Gothic UI" panose="020B0500000000000000" pitchFamily="34" charset="-128"/>
              </a:rPr>
              <a:t>クライアント実績</a:t>
            </a:r>
          </a:p>
        </p:txBody>
      </p:sp>
      <p:pic>
        <p:nvPicPr>
          <p:cNvPr id="23" name="Picture 2">
            <a:extLst>
              <a:ext uri="{FF2B5EF4-FFF2-40B4-BE49-F238E27FC236}">
                <a16:creationId xmlns:a16="http://schemas.microsoft.com/office/drawing/2014/main" id="{EB3A05C4-27CA-1436-4404-22B1A32E8B8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449095" y="2842985"/>
            <a:ext cx="3693985" cy="2081933"/>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プレースホルダー 3">
            <a:extLst>
              <a:ext uri="{FF2B5EF4-FFF2-40B4-BE49-F238E27FC236}">
                <a16:creationId xmlns:a16="http://schemas.microsoft.com/office/drawing/2014/main" id="{186C138C-C11F-786D-B966-3F3CE41E98A3}"/>
              </a:ext>
            </a:extLst>
          </p:cNvPr>
          <p:cNvSpPr txBox="1">
            <a:spLocks/>
          </p:cNvSpPr>
          <p:nvPr/>
        </p:nvSpPr>
        <p:spPr>
          <a:xfrm>
            <a:off x="4952999" y="1644891"/>
            <a:ext cx="4683303" cy="1667864"/>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Clr>
                <a:srgbClr val="0099F3"/>
              </a:buClr>
              <a:buNone/>
            </a:pPr>
            <a:r>
              <a:rPr lang="ja-JP" altLang="en-US" sz="1100" i="0">
                <a:solidFill>
                  <a:srgbClr val="3B3B3B"/>
                </a:solidFill>
                <a:effectLst/>
                <a:latin typeface="Yu Gothic UI" panose="020B0500000000000000" pitchFamily="34" charset="-128"/>
                <a:ea typeface="Yu Gothic UI" panose="020B0500000000000000" pitchFamily="34" charset="-128"/>
              </a:rPr>
              <a:t>三井物産株式会社および株式会社</a:t>
            </a:r>
            <a:r>
              <a:rPr lang="en" altLang="ja-JP" sz="1100" i="0">
                <a:solidFill>
                  <a:srgbClr val="3B3B3B"/>
                </a:solidFill>
                <a:effectLst/>
                <a:latin typeface="Yu Gothic UI" panose="020B0500000000000000" pitchFamily="34" charset="-128"/>
                <a:ea typeface="Yu Gothic UI" panose="020B0500000000000000" pitchFamily="34" charset="-128"/>
              </a:rPr>
              <a:t>Preferred Networks</a:t>
            </a:r>
            <a:r>
              <a:rPr lang="ja-JP" altLang="en-US" sz="1100" i="0">
                <a:solidFill>
                  <a:srgbClr val="3B3B3B"/>
                </a:solidFill>
                <a:effectLst/>
                <a:latin typeface="Yu Gothic UI" panose="020B0500000000000000" pitchFamily="34" charset="-128"/>
                <a:ea typeface="Yu Gothic UI" panose="020B0500000000000000" pitchFamily="34" charset="-128"/>
              </a:rPr>
              <a:t>が出資して設立した</a:t>
            </a:r>
            <a:r>
              <a:rPr lang="en" altLang="ja-JP" sz="1100" i="0">
                <a:solidFill>
                  <a:srgbClr val="3B3B3B"/>
                </a:solidFill>
                <a:effectLst/>
                <a:latin typeface="Yu Gothic UI" panose="020B0500000000000000" pitchFamily="34" charset="-128"/>
                <a:ea typeface="Yu Gothic UI" panose="020B0500000000000000" pitchFamily="34" charset="-128"/>
              </a:rPr>
              <a:t>T2</a:t>
            </a:r>
            <a:r>
              <a:rPr lang="ja-JP" altLang="en-US" sz="1100" i="0">
                <a:solidFill>
                  <a:srgbClr val="3B3B3B"/>
                </a:solidFill>
                <a:effectLst/>
                <a:latin typeface="Yu Gothic UI" panose="020B0500000000000000" pitchFamily="34" charset="-128"/>
                <a:ea typeface="Yu Gothic UI" panose="020B0500000000000000" pitchFamily="34" charset="-128"/>
              </a:rPr>
              <a:t>のレベル</a:t>
            </a:r>
            <a:r>
              <a:rPr lang="en-US" altLang="ja-JP" sz="1100" i="0">
                <a:solidFill>
                  <a:srgbClr val="3B3B3B"/>
                </a:solidFill>
                <a:effectLst/>
                <a:latin typeface="Yu Gothic UI" panose="020B0500000000000000" pitchFamily="34" charset="-128"/>
                <a:ea typeface="Yu Gothic UI" panose="020B0500000000000000" pitchFamily="34" charset="-128"/>
              </a:rPr>
              <a:t>4</a:t>
            </a:r>
            <a:r>
              <a:rPr lang="ja-JP" altLang="en-US" sz="1100" i="0">
                <a:solidFill>
                  <a:srgbClr val="3B3B3B"/>
                </a:solidFill>
                <a:effectLst/>
                <a:latin typeface="Yu Gothic UI" panose="020B0500000000000000" pitchFamily="34" charset="-128"/>
                <a:ea typeface="Yu Gothic UI" panose="020B0500000000000000" pitchFamily="34" charset="-128"/>
              </a:rPr>
              <a:t>自動運転トラックによる幹線輸送サービスにおける関係省庁との長期的な関係構築、コミュニケーションを支援</a:t>
            </a:r>
            <a:endParaRPr lang="en-US" altLang="ja-JP" sz="1200">
              <a:solidFill>
                <a:schemeClr val="tx1">
                  <a:lumMod val="75000"/>
                  <a:lumOff val="25000"/>
                </a:schemeClr>
              </a:solidFill>
              <a:latin typeface="Yu Gothic UI" panose="020B0500000000000000" pitchFamily="34" charset="-128"/>
              <a:ea typeface="Yu Gothic UI" panose="020B0500000000000000" pitchFamily="34" charset="-128"/>
            </a:endParaRPr>
          </a:p>
        </p:txBody>
      </p:sp>
      <p:pic>
        <p:nvPicPr>
          <p:cNvPr id="28" name="図 27" descr="アイコン&#10;&#10;自動的に生成された説明">
            <a:extLst>
              <a:ext uri="{FF2B5EF4-FFF2-40B4-BE49-F238E27FC236}">
                <a16:creationId xmlns:a16="http://schemas.microsoft.com/office/drawing/2014/main" id="{AA7D6228-B3C2-F086-A0AB-9BA92F2CFE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26699" y="5911247"/>
            <a:ext cx="648604" cy="648604"/>
          </a:xfrm>
          <a:prstGeom prst="rect">
            <a:avLst/>
          </a:prstGeom>
        </p:spPr>
      </p:pic>
      <p:pic>
        <p:nvPicPr>
          <p:cNvPr id="29" name="図 28" descr="logo_tci_header.png">
            <a:extLst>
              <a:ext uri="{FF2B5EF4-FFF2-40B4-BE49-F238E27FC236}">
                <a16:creationId xmlns:a16="http://schemas.microsoft.com/office/drawing/2014/main" id="{DEBDD70F-A7B6-EA04-7949-C69B72B794D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450566" y="5570567"/>
            <a:ext cx="1140400" cy="389758"/>
          </a:xfrm>
          <a:prstGeom prst="rect">
            <a:avLst/>
          </a:prstGeom>
        </p:spPr>
      </p:pic>
      <p:pic>
        <p:nvPicPr>
          <p:cNvPr id="30" name="図 29" descr="logo.png">
            <a:extLst>
              <a:ext uri="{FF2B5EF4-FFF2-40B4-BE49-F238E27FC236}">
                <a16:creationId xmlns:a16="http://schemas.microsoft.com/office/drawing/2014/main" id="{5006AB9E-B341-2E7F-36D6-A0DE5B78E82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009313" y="6056668"/>
            <a:ext cx="1447932" cy="251813"/>
          </a:xfrm>
          <a:prstGeom prst="rect">
            <a:avLst/>
          </a:prstGeom>
        </p:spPr>
      </p:pic>
      <p:pic>
        <p:nvPicPr>
          <p:cNvPr id="33" name="図 32">
            <a:extLst>
              <a:ext uri="{FF2B5EF4-FFF2-40B4-BE49-F238E27FC236}">
                <a16:creationId xmlns:a16="http://schemas.microsoft.com/office/drawing/2014/main" id="{103DF5F1-050D-0001-6E90-DE8EC6FE28E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94139" y="5503416"/>
            <a:ext cx="1277481" cy="456909"/>
          </a:xfrm>
          <a:prstGeom prst="rect">
            <a:avLst/>
          </a:prstGeom>
        </p:spPr>
      </p:pic>
      <p:pic>
        <p:nvPicPr>
          <p:cNvPr id="34" name="Picture 2" descr="三井物産株式会社">
            <a:extLst>
              <a:ext uri="{FF2B5EF4-FFF2-40B4-BE49-F238E27FC236}">
                <a16:creationId xmlns:a16="http://schemas.microsoft.com/office/drawing/2014/main" id="{214298E4-0FFC-4F77-68BD-048EE59E6999}"/>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6643" t="22404" r="7717" b="32248"/>
          <a:stretch/>
        </p:blipFill>
        <p:spPr bwMode="auto">
          <a:xfrm>
            <a:off x="4972717" y="5530073"/>
            <a:ext cx="1915841" cy="394523"/>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34" descr="pdc-logo-company_716.png">
            <a:extLst>
              <a:ext uri="{FF2B5EF4-FFF2-40B4-BE49-F238E27FC236}">
                <a16:creationId xmlns:a16="http://schemas.microsoft.com/office/drawing/2014/main" id="{7EDE50D8-AB53-FA60-9B5B-0B402D86CFA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50266" y="6089271"/>
            <a:ext cx="2200600" cy="307346"/>
          </a:xfrm>
          <a:prstGeom prst="rect">
            <a:avLst/>
          </a:prstGeom>
        </p:spPr>
      </p:pic>
      <p:sp>
        <p:nvSpPr>
          <p:cNvPr id="37" name="フッター プレースホルダー 36">
            <a:extLst>
              <a:ext uri="{FF2B5EF4-FFF2-40B4-BE49-F238E27FC236}">
                <a16:creationId xmlns:a16="http://schemas.microsoft.com/office/drawing/2014/main" id="{850A0DD1-6CCC-0FC2-461F-4C8F54F1FE28}"/>
              </a:ext>
            </a:extLst>
          </p:cNvPr>
          <p:cNvSpPr>
            <a:spLocks noGrp="1"/>
          </p:cNvSpPr>
          <p:nvPr>
            <p:ph type="ftr" sz="quarter" idx="12"/>
          </p:nvPr>
        </p:nvSpPr>
        <p:spPr/>
        <p:txBody>
          <a:bodyPr/>
          <a:lstStyle/>
          <a:p>
            <a:r>
              <a:rPr lang="en-GB" altLang="en-GB"/>
              <a:t>Copyright © 2023 Publink inc.</a:t>
            </a:r>
          </a:p>
        </p:txBody>
      </p:sp>
      <p:sp>
        <p:nvSpPr>
          <p:cNvPr id="38" name="スライド番号プレースホルダー 37">
            <a:extLst>
              <a:ext uri="{FF2B5EF4-FFF2-40B4-BE49-F238E27FC236}">
                <a16:creationId xmlns:a16="http://schemas.microsoft.com/office/drawing/2014/main" id="{4E2E5515-CCD0-0CF8-0155-16404D5F6895}"/>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5</a:t>
            </a:fld>
            <a:endParaRPr kumimoji="1" lang="ja-JP" altLang="en-US"/>
          </a:p>
        </p:txBody>
      </p:sp>
    </p:spTree>
    <p:extLst>
      <p:ext uri="{BB962C8B-B14F-4D97-AF65-F5344CB8AC3E}">
        <p14:creationId xmlns:p14="http://schemas.microsoft.com/office/powerpoint/2010/main" val="54562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256;p2">
            <a:extLst>
              <a:ext uri="{FF2B5EF4-FFF2-40B4-BE49-F238E27FC236}">
                <a16:creationId xmlns:a16="http://schemas.microsoft.com/office/drawing/2014/main" id="{A9AF9AA8-9A46-D911-750F-65B6F0820EE6}"/>
              </a:ext>
            </a:extLst>
          </p:cNvPr>
          <p:cNvSpPr txBox="1"/>
          <p:nvPr/>
        </p:nvSpPr>
        <p:spPr>
          <a:xfrm>
            <a:off x="387002" y="924727"/>
            <a:ext cx="9131993" cy="787833"/>
          </a:xfrm>
          <a:prstGeom prst="rect">
            <a:avLst/>
          </a:prstGeom>
          <a:solidFill>
            <a:schemeClr val="bg1">
              <a:lumMod val="95000"/>
            </a:schemeClr>
          </a:solidFill>
          <a:ln>
            <a:noFill/>
          </a:ln>
        </p:spPr>
        <p:txBody>
          <a:bodyPr spcFirstLastPara="1" wrap="square" lIns="84392" tIns="42185" rIns="84392" bIns="42185" anchor="ctr" anchorCtr="0">
            <a:noAutofit/>
          </a:bodyPr>
          <a:lstStyle/>
          <a:p>
            <a:pPr algn="ctr" defTabSz="844083">
              <a:buClr>
                <a:srgbClr val="0099F3"/>
              </a:buClr>
              <a:buSzPts val="1600"/>
            </a:pPr>
            <a:endParaRPr lang="ja-JP" altLang="en-US" sz="1477" b="1" kern="0">
              <a:solidFill>
                <a:srgbClr val="FFFFFF"/>
              </a:solidFill>
              <a:latin typeface="Yu Gothic UI" panose="020B0500000000000000" pitchFamily="34" charset="-128"/>
              <a:ea typeface="Yu Gothic UI" panose="020B0500000000000000" pitchFamily="34" charset="-128"/>
              <a:cs typeface="Meiryo"/>
              <a:sym typeface="Meiryo"/>
            </a:endParaRPr>
          </a:p>
        </p:txBody>
      </p:sp>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テキスト プレースホルダー 3">
            <a:extLst>
              <a:ext uri="{FF2B5EF4-FFF2-40B4-BE49-F238E27FC236}">
                <a16:creationId xmlns:a16="http://schemas.microsoft.com/office/drawing/2014/main" id="{B1B93908-1928-CF06-94BF-C362D8DACB3B}"/>
              </a:ext>
            </a:extLst>
          </p:cNvPr>
          <p:cNvSpPr txBox="1">
            <a:spLocks/>
          </p:cNvSpPr>
          <p:nvPr/>
        </p:nvSpPr>
        <p:spPr>
          <a:xfrm>
            <a:off x="249327" y="835885"/>
            <a:ext cx="9249299" cy="981199"/>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buClr>
                <a:schemeClr val="accent4"/>
              </a:buClr>
              <a:buFont typeface="Wingdings" pitchFamily="2" charset="2"/>
              <a:buChar char="l"/>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地方自治体</a:t>
            </a:r>
            <a:r>
              <a:rPr lang="en-US" altLang="ja-JP" sz="1400" b="1" dirty="0">
                <a:solidFill>
                  <a:schemeClr val="tx1">
                    <a:lumMod val="75000"/>
                    <a:lumOff val="25000"/>
                  </a:schemeClr>
                </a:solidFill>
                <a:latin typeface="Yu Gothic UI" panose="020B0500000000000000" pitchFamily="34" charset="-128"/>
                <a:ea typeface="Yu Gothic UI" panose="020B0500000000000000" pitchFamily="34" charset="-128"/>
              </a:rPr>
              <a:t>×</a:t>
            </a: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企業のオープンイノベーション事業の運営・審査員をはじめとして</a:t>
            </a:r>
            <a:endParaRPr lang="en-US" altLang="ja-JP" sz="1400" b="1" dirty="0">
              <a:solidFill>
                <a:schemeClr val="tx1">
                  <a:lumMod val="75000"/>
                  <a:lumOff val="25000"/>
                </a:schemeClr>
              </a:solidFill>
              <a:latin typeface="Yu Gothic UI" panose="020B0500000000000000" pitchFamily="34" charset="-128"/>
              <a:ea typeface="Yu Gothic UI" panose="020B0500000000000000" pitchFamily="34" charset="-128"/>
            </a:endParaRPr>
          </a:p>
          <a:p>
            <a:pPr marL="0" indent="0" algn="ctr">
              <a:buClr>
                <a:srgbClr val="0099F3"/>
              </a:buClr>
              <a:buNone/>
            </a:pPr>
            <a:r>
              <a:rPr lang="ja-JP" altLang="en-US" sz="1400" b="1">
                <a:solidFill>
                  <a:schemeClr val="tx1">
                    <a:lumMod val="75000"/>
                    <a:lumOff val="25000"/>
                  </a:schemeClr>
                </a:solidFill>
                <a:latin typeface="Yu Gothic UI" panose="020B0500000000000000" pitchFamily="34" charset="-128"/>
                <a:ea typeface="Yu Gothic UI" panose="020B0500000000000000" pitchFamily="34" charset="-128"/>
              </a:rPr>
              <a:t>行政向けにも官民のネットワークや翻訳力を活かしたご支援を行っております</a:t>
            </a:r>
          </a:p>
        </p:txBody>
      </p:sp>
      <p:sp>
        <p:nvSpPr>
          <p:cNvPr id="4" name="コンテンツ プレースホルダー 1">
            <a:extLst>
              <a:ext uri="{FF2B5EF4-FFF2-40B4-BE49-F238E27FC236}">
                <a16:creationId xmlns:a16="http://schemas.microsoft.com/office/drawing/2014/main" id="{ABF27619-F64D-5C4A-F6E9-F7D27CA93C7A}"/>
              </a:ext>
            </a:extLst>
          </p:cNvPr>
          <p:cNvSpPr txBox="1">
            <a:spLocks/>
          </p:cNvSpPr>
          <p:nvPr/>
        </p:nvSpPr>
        <p:spPr>
          <a:xfrm>
            <a:off x="199251" y="262766"/>
            <a:ext cx="9507498"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24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a:t>事業紹介：官民共創コンサルティング（行政向け）</a:t>
            </a:r>
          </a:p>
        </p:txBody>
      </p:sp>
      <p:sp>
        <p:nvSpPr>
          <p:cNvPr id="37" name="フッター プレースホルダー 36">
            <a:extLst>
              <a:ext uri="{FF2B5EF4-FFF2-40B4-BE49-F238E27FC236}">
                <a16:creationId xmlns:a16="http://schemas.microsoft.com/office/drawing/2014/main" id="{850A0DD1-6CCC-0FC2-461F-4C8F54F1FE28}"/>
              </a:ext>
            </a:extLst>
          </p:cNvPr>
          <p:cNvSpPr>
            <a:spLocks noGrp="1"/>
          </p:cNvSpPr>
          <p:nvPr>
            <p:ph type="ftr" sz="quarter" idx="12"/>
          </p:nvPr>
        </p:nvSpPr>
        <p:spPr/>
        <p:txBody>
          <a:bodyPr/>
          <a:lstStyle/>
          <a:p>
            <a:r>
              <a:rPr lang="en-GB" altLang="en-GB"/>
              <a:t>Copyright © 2023 Publink inc.</a:t>
            </a:r>
          </a:p>
        </p:txBody>
      </p:sp>
      <p:sp>
        <p:nvSpPr>
          <p:cNvPr id="38" name="スライド番号プレースホルダー 37">
            <a:extLst>
              <a:ext uri="{FF2B5EF4-FFF2-40B4-BE49-F238E27FC236}">
                <a16:creationId xmlns:a16="http://schemas.microsoft.com/office/drawing/2014/main" id="{4E2E5515-CCD0-0CF8-0155-16404D5F6895}"/>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6</a:t>
            </a:fld>
            <a:endParaRPr kumimoji="1" lang="ja-JP" altLang="en-US"/>
          </a:p>
        </p:txBody>
      </p:sp>
      <p:pic>
        <p:nvPicPr>
          <p:cNvPr id="2" name="Google Shape;230;p8">
            <a:extLst>
              <a:ext uri="{FF2B5EF4-FFF2-40B4-BE49-F238E27FC236}">
                <a16:creationId xmlns:a16="http://schemas.microsoft.com/office/drawing/2014/main" id="{FA5095DC-DAEE-190E-91C5-6B1DBDCC7E84}"/>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735711" y="4797950"/>
            <a:ext cx="2597072" cy="1453627"/>
          </a:xfrm>
          <a:prstGeom prst="rect">
            <a:avLst/>
          </a:prstGeom>
          <a:ln>
            <a:noFill/>
          </a:ln>
          <a:effectLst>
            <a:outerShdw blurRad="50800" dist="38100" dir="2700000" algn="tl" rotWithShape="0">
              <a:prstClr val="black">
                <a:alpha val="40000"/>
              </a:prstClr>
            </a:outerShdw>
          </a:effectLst>
        </p:spPr>
      </p:pic>
      <p:pic>
        <p:nvPicPr>
          <p:cNvPr id="3" name="Google Shape;231;p8">
            <a:extLst>
              <a:ext uri="{FF2B5EF4-FFF2-40B4-BE49-F238E27FC236}">
                <a16:creationId xmlns:a16="http://schemas.microsoft.com/office/drawing/2014/main" id="{16BFD14E-AAF0-5BA6-F492-B58AAAA4D230}"/>
              </a:ext>
            </a:extLst>
          </p:cNvPr>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5615421" y="4797950"/>
            <a:ext cx="2597072" cy="1453627"/>
          </a:xfrm>
          <a:prstGeom prst="rect">
            <a:avLst/>
          </a:prstGeom>
          <a:ln>
            <a:noFill/>
          </a:ln>
          <a:effectLst>
            <a:outerShdw blurRad="50800" dist="38100" dir="2700000" algn="tl" rotWithShape="0">
              <a:prstClr val="black">
                <a:alpha val="40000"/>
              </a:prstClr>
            </a:outerShdw>
          </a:effectLst>
        </p:spPr>
      </p:pic>
      <p:sp>
        <p:nvSpPr>
          <p:cNvPr id="10" name="Google Shape;232;p8">
            <a:extLst>
              <a:ext uri="{FF2B5EF4-FFF2-40B4-BE49-F238E27FC236}">
                <a16:creationId xmlns:a16="http://schemas.microsoft.com/office/drawing/2014/main" id="{279F53D0-B200-DF69-BA4A-FA552993F138}"/>
              </a:ext>
            </a:extLst>
          </p:cNvPr>
          <p:cNvSpPr txBox="1"/>
          <p:nvPr/>
        </p:nvSpPr>
        <p:spPr>
          <a:xfrm>
            <a:off x="1735711" y="4182104"/>
            <a:ext cx="2597072" cy="511202"/>
          </a:xfrm>
          <a:prstGeom prst="rect">
            <a:avLst/>
          </a:prstGeom>
          <a:noFill/>
          <a:ln>
            <a:noFill/>
          </a:ln>
        </p:spPr>
        <p:txBody>
          <a:bodyPr spcFirstLastPara="1" wrap="square" lIns="79560" tIns="39769" rIns="79560" bIns="39769" anchor="t" anchorCtr="0">
            <a:spAutoFit/>
          </a:bodyPr>
          <a:lstStyle/>
          <a:p>
            <a:pPr algn="ctr" defTabSz="795701">
              <a:buClr>
                <a:srgbClr val="000000"/>
              </a:buClr>
              <a:buSzPts val="2000"/>
            </a:pPr>
            <a:r>
              <a:rPr lang="ja-JP" altLang="en-US" sz="1400" kern="0">
                <a:solidFill>
                  <a:schemeClr val="tx1">
                    <a:lumMod val="75000"/>
                    <a:lumOff val="25000"/>
                  </a:schemeClr>
                </a:solidFill>
                <a:latin typeface="Meiryo"/>
                <a:ea typeface="Hiragino Kaku Gothic Pro W3" panose="020B0300000000000000"/>
                <a:cs typeface="Meiryo"/>
                <a:sym typeface="Meiryo"/>
              </a:rPr>
              <a:t>三重県</a:t>
            </a:r>
            <a:endParaRPr lang="en-US" altLang="ja-JP" sz="1400" kern="0" dirty="0">
              <a:solidFill>
                <a:schemeClr val="tx1">
                  <a:lumMod val="75000"/>
                  <a:lumOff val="25000"/>
                </a:schemeClr>
              </a:solidFill>
              <a:latin typeface="Meiryo"/>
              <a:ea typeface="Hiragino Kaku Gothic Pro W3" panose="020B0300000000000000"/>
              <a:cs typeface="Meiryo"/>
              <a:sym typeface="Meiryo"/>
            </a:endParaRPr>
          </a:p>
          <a:p>
            <a:pPr algn="ctr" defTabSz="795701">
              <a:buClr>
                <a:srgbClr val="000000"/>
              </a:buClr>
              <a:buSzPts val="2000"/>
            </a:pPr>
            <a:r>
              <a:rPr lang="ja-JP" altLang="en-US" sz="1400" kern="0">
                <a:solidFill>
                  <a:schemeClr val="tx1">
                    <a:lumMod val="75000"/>
                    <a:lumOff val="25000"/>
                  </a:schemeClr>
                </a:solidFill>
                <a:latin typeface="Meiryo"/>
                <a:ea typeface="Hiragino Kaku Gothic Pro W3" panose="020B0300000000000000"/>
                <a:cs typeface="Meiryo"/>
                <a:sym typeface="Meiryo"/>
              </a:rPr>
              <a:t>「クリ“ミエ”イティブ」</a:t>
            </a:r>
            <a:endParaRPr sz="1100" kern="0" dirty="0">
              <a:solidFill>
                <a:schemeClr val="tx1">
                  <a:lumMod val="75000"/>
                  <a:lumOff val="25000"/>
                </a:schemeClr>
              </a:solidFill>
              <a:latin typeface="Meiryo"/>
              <a:ea typeface="Hiragino Kaku Gothic Pro W3" panose="020B0300000000000000"/>
              <a:cs typeface="Meiryo"/>
              <a:sym typeface="Meiryo"/>
            </a:endParaRPr>
          </a:p>
        </p:txBody>
      </p:sp>
      <p:sp>
        <p:nvSpPr>
          <p:cNvPr id="11" name="Google Shape;233;p8">
            <a:extLst>
              <a:ext uri="{FF2B5EF4-FFF2-40B4-BE49-F238E27FC236}">
                <a16:creationId xmlns:a16="http://schemas.microsoft.com/office/drawing/2014/main" id="{10EC6714-972E-49F2-80A1-C013B0E0D7A1}"/>
              </a:ext>
            </a:extLst>
          </p:cNvPr>
          <p:cNvSpPr txBox="1"/>
          <p:nvPr/>
        </p:nvSpPr>
        <p:spPr>
          <a:xfrm>
            <a:off x="5615421" y="4286748"/>
            <a:ext cx="2597072" cy="511202"/>
          </a:xfrm>
          <a:prstGeom prst="rect">
            <a:avLst/>
          </a:prstGeom>
          <a:noFill/>
          <a:ln>
            <a:noFill/>
          </a:ln>
        </p:spPr>
        <p:txBody>
          <a:bodyPr spcFirstLastPara="1" wrap="square" lIns="79560" tIns="39769" rIns="79560" bIns="39769" anchor="t" anchorCtr="0">
            <a:spAutoFit/>
          </a:bodyPr>
          <a:lstStyle/>
          <a:p>
            <a:pPr algn="ctr" defTabSz="795701">
              <a:buClr>
                <a:srgbClr val="000000"/>
              </a:buClr>
              <a:buSzPts val="2000"/>
            </a:pPr>
            <a:r>
              <a:rPr lang="ja-JP" altLang="en-US" sz="1400" kern="0">
                <a:solidFill>
                  <a:schemeClr val="tx1">
                    <a:lumMod val="75000"/>
                    <a:lumOff val="25000"/>
                  </a:schemeClr>
                </a:solidFill>
                <a:latin typeface="Meiryo"/>
                <a:ea typeface="Hiragino Kaku Gothic Pro W3" panose="020B0300000000000000"/>
                <a:cs typeface="Meiryo"/>
                <a:sym typeface="Meiryo"/>
              </a:rPr>
              <a:t>千葉県市原市</a:t>
            </a:r>
            <a:endParaRPr lang="en-US" altLang="ja-JP" sz="1400" kern="0" dirty="0">
              <a:solidFill>
                <a:schemeClr val="tx1">
                  <a:lumMod val="75000"/>
                  <a:lumOff val="25000"/>
                </a:schemeClr>
              </a:solidFill>
              <a:latin typeface="Meiryo"/>
              <a:ea typeface="Hiragino Kaku Gothic Pro W3" panose="020B0300000000000000"/>
              <a:cs typeface="Meiryo"/>
              <a:sym typeface="Meiryo"/>
            </a:endParaRPr>
          </a:p>
          <a:p>
            <a:pPr algn="ctr" defTabSz="795701">
              <a:buClr>
                <a:srgbClr val="000000"/>
              </a:buClr>
              <a:buSzPts val="2000"/>
            </a:pPr>
            <a:r>
              <a:rPr lang="ja-JP" altLang="en-US" sz="1400" kern="0">
                <a:solidFill>
                  <a:schemeClr val="tx1">
                    <a:lumMod val="75000"/>
                    <a:lumOff val="25000"/>
                  </a:schemeClr>
                </a:solidFill>
                <a:latin typeface="Meiryo"/>
                <a:ea typeface="Hiragino Kaku Gothic Pro W3" panose="020B0300000000000000"/>
                <a:cs typeface="Meiryo"/>
                <a:sym typeface="Meiryo"/>
              </a:rPr>
              <a:t>「いちミラ」</a:t>
            </a:r>
            <a:endParaRPr sz="1100" kern="0" dirty="0">
              <a:solidFill>
                <a:schemeClr val="tx1">
                  <a:lumMod val="75000"/>
                  <a:lumOff val="25000"/>
                </a:schemeClr>
              </a:solidFill>
              <a:latin typeface="Meiryo"/>
              <a:ea typeface="Hiragino Kaku Gothic Pro W3" panose="020B0300000000000000"/>
              <a:cs typeface="Meiryo"/>
              <a:sym typeface="Meiryo"/>
            </a:endParaRPr>
          </a:p>
        </p:txBody>
      </p:sp>
      <p:pic>
        <p:nvPicPr>
          <p:cNvPr id="12" name="Google Shape;234;p8">
            <a:extLst>
              <a:ext uri="{FF2B5EF4-FFF2-40B4-BE49-F238E27FC236}">
                <a16:creationId xmlns:a16="http://schemas.microsoft.com/office/drawing/2014/main" id="{7E4A3B62-B9DF-2B04-0EB7-F59B868C6F83}"/>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695705" y="2554114"/>
            <a:ext cx="2597072" cy="1431581"/>
          </a:xfrm>
          <a:prstGeom prst="rect">
            <a:avLst/>
          </a:prstGeom>
          <a:ln>
            <a:noFill/>
          </a:ln>
          <a:effectLst>
            <a:outerShdw blurRad="50800" dist="38100" dir="2700000" algn="tl" rotWithShape="0">
              <a:prstClr val="black">
                <a:alpha val="40000"/>
              </a:prstClr>
            </a:outerShdw>
          </a:effectLst>
        </p:spPr>
      </p:pic>
      <p:sp>
        <p:nvSpPr>
          <p:cNvPr id="13" name="Google Shape;235;p8">
            <a:extLst>
              <a:ext uri="{FF2B5EF4-FFF2-40B4-BE49-F238E27FC236}">
                <a16:creationId xmlns:a16="http://schemas.microsoft.com/office/drawing/2014/main" id="{D2CE276A-D4FA-7C40-DCB0-5E16BA425E34}"/>
              </a:ext>
            </a:extLst>
          </p:cNvPr>
          <p:cNvSpPr txBox="1"/>
          <p:nvPr/>
        </p:nvSpPr>
        <p:spPr>
          <a:xfrm>
            <a:off x="996633" y="2045604"/>
            <a:ext cx="3956367" cy="511202"/>
          </a:xfrm>
          <a:prstGeom prst="rect">
            <a:avLst/>
          </a:prstGeom>
          <a:noFill/>
          <a:ln>
            <a:noFill/>
          </a:ln>
        </p:spPr>
        <p:txBody>
          <a:bodyPr spcFirstLastPara="1" wrap="square" lIns="79560" tIns="39769" rIns="79560" bIns="39769" anchor="t" anchorCtr="0">
            <a:spAutoFit/>
          </a:bodyPr>
          <a:lstStyle/>
          <a:p>
            <a:pPr algn="ctr" defTabSz="795701">
              <a:buClr>
                <a:srgbClr val="000000"/>
              </a:buClr>
              <a:buSzPts val="2000"/>
            </a:pPr>
            <a:r>
              <a:rPr lang="ja-JP" altLang="en-US" sz="1400" kern="0">
                <a:solidFill>
                  <a:schemeClr val="tx1">
                    <a:lumMod val="65000"/>
                    <a:lumOff val="35000"/>
                  </a:schemeClr>
                </a:solidFill>
                <a:latin typeface="Meiryo"/>
                <a:ea typeface="Hiragino Kaku Gothic Pro W3" panose="020B0300000000000000"/>
                <a:cs typeface="Meiryo"/>
                <a:sym typeface="Meiryo"/>
              </a:rPr>
              <a:t>内閣府</a:t>
            </a:r>
            <a:endParaRPr lang="en-US" altLang="ja-JP" sz="1400" kern="0" dirty="0">
              <a:solidFill>
                <a:schemeClr val="tx1">
                  <a:lumMod val="65000"/>
                  <a:lumOff val="35000"/>
                </a:schemeClr>
              </a:solidFill>
              <a:latin typeface="Meiryo"/>
              <a:ea typeface="Hiragino Kaku Gothic Pro W3" panose="020B0300000000000000"/>
              <a:cs typeface="Meiryo"/>
              <a:sym typeface="Meiryo"/>
            </a:endParaRPr>
          </a:p>
          <a:p>
            <a:pPr algn="ctr" defTabSz="795701">
              <a:buClr>
                <a:srgbClr val="000000"/>
              </a:buClr>
              <a:buSzPts val="2000"/>
            </a:pPr>
            <a:r>
              <a:rPr lang="ja-JP" altLang="en-US" sz="1400" kern="0">
                <a:solidFill>
                  <a:schemeClr val="tx1">
                    <a:lumMod val="65000"/>
                    <a:lumOff val="35000"/>
                  </a:schemeClr>
                </a:solidFill>
                <a:latin typeface="Meiryo"/>
                <a:ea typeface="Hiragino Kaku Gothic Pro W3" panose="020B0300000000000000"/>
                <a:cs typeface="Meiryo"/>
                <a:sym typeface="Meiryo"/>
              </a:rPr>
              <a:t>「オープンイノベーションチャレンジ」</a:t>
            </a:r>
            <a:endParaRPr sz="1400" kern="0" dirty="0">
              <a:solidFill>
                <a:schemeClr val="tx1">
                  <a:lumMod val="65000"/>
                  <a:lumOff val="35000"/>
                </a:schemeClr>
              </a:solidFill>
              <a:latin typeface="Meiryo"/>
              <a:ea typeface="Hiragino Kaku Gothic Pro W3" panose="020B0300000000000000"/>
              <a:cs typeface="Meiryo"/>
              <a:sym typeface="Meiryo"/>
            </a:endParaRPr>
          </a:p>
        </p:txBody>
      </p:sp>
      <p:sp>
        <p:nvSpPr>
          <p:cNvPr id="14" name="Google Shape;235;p8">
            <a:extLst>
              <a:ext uri="{FF2B5EF4-FFF2-40B4-BE49-F238E27FC236}">
                <a16:creationId xmlns:a16="http://schemas.microsoft.com/office/drawing/2014/main" id="{048B9472-8D51-5245-919C-6F25F8E5BB44}"/>
              </a:ext>
            </a:extLst>
          </p:cNvPr>
          <p:cNvSpPr txBox="1"/>
          <p:nvPr/>
        </p:nvSpPr>
        <p:spPr>
          <a:xfrm>
            <a:off x="4934674" y="2080827"/>
            <a:ext cx="3956367" cy="511202"/>
          </a:xfrm>
          <a:prstGeom prst="rect">
            <a:avLst/>
          </a:prstGeom>
          <a:noFill/>
          <a:ln>
            <a:noFill/>
          </a:ln>
        </p:spPr>
        <p:txBody>
          <a:bodyPr spcFirstLastPara="1" wrap="square" lIns="79560" tIns="39769" rIns="79560" bIns="39769" anchor="t" anchorCtr="0">
            <a:spAutoFit/>
          </a:bodyPr>
          <a:lstStyle/>
          <a:p>
            <a:pPr algn="ctr" defTabSz="795701">
              <a:buClr>
                <a:srgbClr val="000000"/>
              </a:buClr>
              <a:buSzPts val="2000"/>
            </a:pPr>
            <a:r>
              <a:rPr lang="ja-JP" altLang="en-US" sz="1400" kern="0">
                <a:solidFill>
                  <a:schemeClr val="tx1">
                    <a:lumMod val="75000"/>
                    <a:lumOff val="25000"/>
                  </a:schemeClr>
                </a:solidFill>
                <a:latin typeface="Meiryo"/>
                <a:ea typeface="Hiragino Kaku Gothic Pro W3" panose="020B0300000000000000"/>
                <a:cs typeface="Meiryo"/>
                <a:sym typeface="Meiryo"/>
              </a:rPr>
              <a:t>長野県</a:t>
            </a:r>
            <a:endParaRPr lang="en-US" altLang="ja-JP" sz="1400" kern="0" dirty="0">
              <a:solidFill>
                <a:schemeClr val="tx1">
                  <a:lumMod val="75000"/>
                  <a:lumOff val="25000"/>
                </a:schemeClr>
              </a:solidFill>
              <a:latin typeface="Meiryo"/>
              <a:ea typeface="Hiragino Kaku Gothic Pro W3" panose="020B0300000000000000"/>
              <a:cs typeface="Meiryo"/>
              <a:sym typeface="Meiryo"/>
            </a:endParaRPr>
          </a:p>
          <a:p>
            <a:pPr algn="ctr" defTabSz="795701">
              <a:buClr>
                <a:srgbClr val="000000"/>
              </a:buClr>
              <a:buSzPts val="2000"/>
            </a:pPr>
            <a:r>
              <a:rPr lang="ja-JP" altLang="en-US" sz="1400" kern="0">
                <a:solidFill>
                  <a:schemeClr val="tx1">
                    <a:lumMod val="75000"/>
                    <a:lumOff val="25000"/>
                  </a:schemeClr>
                </a:solidFill>
                <a:latin typeface="Meiryo"/>
                <a:ea typeface="Hiragino Kaku Gothic Pro W3" panose="020B0300000000000000"/>
                <a:cs typeface="Meiryo"/>
                <a:sym typeface="Meiryo"/>
              </a:rPr>
              <a:t>「チャレンジナガノ」</a:t>
            </a:r>
            <a:endParaRPr sz="1400" kern="0" dirty="0">
              <a:solidFill>
                <a:schemeClr val="tx1">
                  <a:lumMod val="75000"/>
                  <a:lumOff val="25000"/>
                </a:schemeClr>
              </a:solidFill>
              <a:latin typeface="Meiryo"/>
              <a:ea typeface="Hiragino Kaku Gothic Pro W3" panose="020B0300000000000000"/>
              <a:cs typeface="Meiryo"/>
              <a:sym typeface="Meiryo"/>
            </a:endParaRPr>
          </a:p>
        </p:txBody>
      </p:sp>
      <p:pic>
        <p:nvPicPr>
          <p:cNvPr id="15" name="図 14">
            <a:extLst>
              <a:ext uri="{FF2B5EF4-FFF2-40B4-BE49-F238E27FC236}">
                <a16:creationId xmlns:a16="http://schemas.microsoft.com/office/drawing/2014/main" id="{46FFA1E9-B80E-F242-DDF2-68EA31449A3E}"/>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613224" y="2552687"/>
            <a:ext cx="2599269" cy="1500114"/>
          </a:xfrm>
          <a:prstGeom prst="rect">
            <a:avLst/>
          </a:prstGeom>
          <a:ln>
            <a:noFill/>
          </a:ln>
          <a:effectLst>
            <a:outerShdw blurRad="50800" dist="38100" dir="2700000" algn="tl" rotWithShape="0">
              <a:prstClr val="black">
                <a:alpha val="40000"/>
              </a:prstClr>
            </a:outerShdw>
          </a:effectLst>
        </p:spPr>
      </p:pic>
      <p:sp>
        <p:nvSpPr>
          <p:cNvPr id="5" name="正方形/長方形 4">
            <a:extLst>
              <a:ext uri="{FF2B5EF4-FFF2-40B4-BE49-F238E27FC236}">
                <a16:creationId xmlns:a16="http://schemas.microsoft.com/office/drawing/2014/main" id="{2DC7269D-C89E-A901-527F-F836FDF65A0E}"/>
              </a:ext>
            </a:extLst>
          </p:cNvPr>
          <p:cNvSpPr/>
          <p:nvPr/>
        </p:nvSpPr>
        <p:spPr>
          <a:xfrm>
            <a:off x="4876800" y="6371205"/>
            <a:ext cx="3361984" cy="258195"/>
          </a:xfrm>
          <a:prstGeom prst="rect">
            <a:avLst/>
          </a:prstGeom>
          <a:no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795701">
              <a:buClr>
                <a:srgbClr val="000000"/>
              </a:buClr>
              <a:buSzPts val="2000"/>
            </a:pPr>
            <a:r>
              <a:rPr lang="ja-JP" altLang="en-US" sz="900">
                <a:solidFill>
                  <a:schemeClr val="tx1"/>
                </a:solidFill>
                <a:latin typeface="Yu Gothic UI" panose="020B0500000000000000" pitchFamily="34" charset="-128"/>
                <a:ea typeface="Yu Gothic UI" panose="020B0500000000000000" pitchFamily="34" charset="-128"/>
              </a:rPr>
              <a:t>注）三重県、市原市は</a:t>
            </a:r>
            <a:r>
              <a:rPr lang="en-US" altLang="ja-JP" sz="900">
                <a:solidFill>
                  <a:schemeClr val="tx1"/>
                </a:solidFill>
                <a:latin typeface="Yu Gothic UI" panose="020B0500000000000000" pitchFamily="34" charset="-128"/>
                <a:ea typeface="Yu Gothic UI" panose="020B0500000000000000" pitchFamily="34" charset="-128"/>
              </a:rPr>
              <a:t>DTFA</a:t>
            </a:r>
            <a:r>
              <a:rPr lang="ja-JP" altLang="en-US" sz="900">
                <a:solidFill>
                  <a:schemeClr val="tx1"/>
                </a:solidFill>
                <a:latin typeface="Yu Gothic UI" panose="020B0500000000000000" pitchFamily="34" charset="-128"/>
                <a:ea typeface="Yu Gothic UI" panose="020B0500000000000000" pitchFamily="34" charset="-128"/>
              </a:rPr>
              <a:t>合同会社が受託し、審査員として支援</a:t>
            </a:r>
          </a:p>
        </p:txBody>
      </p:sp>
    </p:spTree>
    <p:extLst>
      <p:ext uri="{BB962C8B-B14F-4D97-AF65-F5344CB8AC3E}">
        <p14:creationId xmlns:p14="http://schemas.microsoft.com/office/powerpoint/2010/main" val="847560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オブジェクト 26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33" imgH="381" progId="TCLayout.ActiveDocument.1">
                  <p:embed/>
                </p:oleObj>
              </mc:Choice>
              <mc:Fallback>
                <p:oleObj name="think-cell スライド" r:id="rId4" imgW="333" imgH="381" progId="TCLayout.ActiveDocument.1">
                  <p:embed/>
                  <p:pic>
                    <p:nvPicPr>
                      <p:cNvPr id="262" name="オブジェクト 26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フッター プレースホルダー 2">
            <a:extLst>
              <a:ext uri="{FF2B5EF4-FFF2-40B4-BE49-F238E27FC236}">
                <a16:creationId xmlns:a16="http://schemas.microsoft.com/office/drawing/2014/main" id="{3034D294-B899-EDA4-0481-187747333F9C}"/>
              </a:ext>
            </a:extLst>
          </p:cNvPr>
          <p:cNvSpPr>
            <a:spLocks noGrp="1"/>
          </p:cNvSpPr>
          <p:nvPr>
            <p:ph type="ftr" sz="quarter" idx="12"/>
          </p:nvPr>
        </p:nvSpPr>
        <p:spPr>
          <a:xfrm>
            <a:off x="120248" y="6578061"/>
            <a:ext cx="4068000" cy="169200"/>
          </a:xfrm>
        </p:spPr>
        <p:txBody>
          <a:bodyPr/>
          <a:lstStyle/>
          <a:p>
            <a:r>
              <a:rPr lang="en-GB" altLang="en-GB"/>
              <a:t>Copyright © 2023 Publink inc.</a:t>
            </a:r>
          </a:p>
        </p:txBody>
      </p:sp>
      <p:sp>
        <p:nvSpPr>
          <p:cNvPr id="2" name="コンテンツ プレースホルダー 1">
            <a:extLst>
              <a:ext uri="{FF2B5EF4-FFF2-40B4-BE49-F238E27FC236}">
                <a16:creationId xmlns:a16="http://schemas.microsoft.com/office/drawing/2014/main" id="{89D66C4D-233F-4381-864E-E08F3768F5CA}"/>
              </a:ext>
            </a:extLst>
          </p:cNvPr>
          <p:cNvSpPr>
            <a:spLocks noGrp="1"/>
          </p:cNvSpPr>
          <p:nvPr>
            <p:ph sz="quarter" idx="4294967295"/>
          </p:nvPr>
        </p:nvSpPr>
        <p:spPr>
          <a:xfrm>
            <a:off x="145792" y="217580"/>
            <a:ext cx="9507538" cy="468313"/>
          </a:xfrm>
          <a:prstGeom prst="rect">
            <a:avLst/>
          </a:prstGeom>
        </p:spPr>
        <p:txBody>
          <a:bodyPr/>
          <a:lstStyle/>
          <a:p>
            <a:pPr marL="0" indent="0">
              <a:buNone/>
            </a:pPr>
            <a:r>
              <a:rPr lang="ja-JP" altLang="en-US" sz="2400" b="1">
                <a:latin typeface="Yu Gothic UI" panose="020B0500000000000000" pitchFamily="34" charset="-128"/>
                <a:ea typeface="Yu Gothic UI" panose="020B0500000000000000" pitchFamily="34" charset="-128"/>
              </a:rPr>
              <a:t>おためし立地チャレンジナガノについて</a:t>
            </a:r>
          </a:p>
        </p:txBody>
      </p:sp>
      <p:sp>
        <p:nvSpPr>
          <p:cNvPr id="13" name="Rectangle 1">
            <a:extLst>
              <a:ext uri="{FF2B5EF4-FFF2-40B4-BE49-F238E27FC236}">
                <a16:creationId xmlns:a16="http://schemas.microsoft.com/office/drawing/2014/main" id="{3D4277AB-707D-BCA6-2D93-19F1C04F3F6E}"/>
              </a:ext>
            </a:extLst>
          </p:cNvPr>
          <p:cNvSpPr>
            <a:spLocks noChangeArrowheads="1"/>
          </p:cNvSpPr>
          <p:nvPr/>
        </p:nvSpPr>
        <p:spPr bwMode="auto">
          <a:xfrm>
            <a:off x="1048763" y="1641371"/>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 </a:t>
            </a:r>
            <a:endParaRPr kumimoji="0" lang="ja-JP" altLang="ja-JP"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 name="正方形/長方形 3">
            <a:extLst>
              <a:ext uri="{FF2B5EF4-FFF2-40B4-BE49-F238E27FC236}">
                <a16:creationId xmlns:a16="http://schemas.microsoft.com/office/drawing/2014/main" id="{4A88E158-EF75-C1D7-F03C-D01A661B1C62}"/>
              </a:ext>
            </a:extLst>
          </p:cNvPr>
          <p:cNvSpPr/>
          <p:nvPr/>
        </p:nvSpPr>
        <p:spPr bwMode="gray">
          <a:xfrm>
            <a:off x="1247740" y="917698"/>
            <a:ext cx="8150971" cy="525624"/>
          </a:xfrm>
          <a:prstGeom prst="rect">
            <a:avLst/>
          </a:prstGeom>
          <a:solidFill>
            <a:schemeClr val="bg1"/>
          </a:solidFill>
          <a:ln w="12700" algn="ctr">
            <a:solidFill>
              <a:schemeClr val="bg1">
                <a:lumMod val="75000"/>
              </a:schemeClr>
            </a:solidFill>
            <a:miter lim="800000"/>
            <a:headEnd/>
            <a:tailEnd/>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defTabSz="990564">
              <a:buSzPct val="100000"/>
            </a:pPr>
            <a:r>
              <a:rPr lang="ja-JP" altLang="en-US" sz="1200" b="0">
                <a:latin typeface="Yu Gothic UI" panose="020B0500000000000000" pitchFamily="50" charset="-128"/>
                <a:ea typeface="Yu Gothic UI" panose="020B0500000000000000" pitchFamily="50" charset="-128"/>
              </a:rPr>
              <a:t>令和</a:t>
            </a:r>
            <a:r>
              <a:rPr lang="en-US" altLang="ja-JP" sz="1200" b="0">
                <a:latin typeface="Yu Gothic UI" panose="020B0500000000000000" pitchFamily="50" charset="-128"/>
                <a:ea typeface="Yu Gothic UI" panose="020B0500000000000000" pitchFamily="50" charset="-128"/>
              </a:rPr>
              <a:t>3</a:t>
            </a:r>
            <a:r>
              <a:rPr lang="ja-JP" altLang="en-US" sz="1200" b="0">
                <a:latin typeface="Yu Gothic UI" panose="020B0500000000000000" pitchFamily="50" charset="-128"/>
                <a:ea typeface="Yu Gothic UI" panose="020B0500000000000000" pitchFamily="50" charset="-128"/>
              </a:rPr>
              <a:t>年度「地域課題解決による企業立地促進事業」（長野県）</a:t>
            </a:r>
            <a:endParaRPr lang="en-US" altLang="ja-JP" sz="1200" b="0">
              <a:latin typeface="Yu Gothic UI" panose="020B0500000000000000" pitchFamily="50" charset="-128"/>
              <a:ea typeface="Yu Gothic UI" panose="020B0500000000000000" pitchFamily="50" charset="-128"/>
            </a:endParaRPr>
          </a:p>
          <a:p>
            <a:pPr defTabSz="990564">
              <a:buSzPct val="100000"/>
            </a:pPr>
            <a:r>
              <a:rPr lang="ja-JP" altLang="en-US" sz="1200" b="0">
                <a:latin typeface="Yu Gothic UI" panose="020B0500000000000000" pitchFamily="50" charset="-128"/>
                <a:ea typeface="Yu Gothic UI" panose="020B0500000000000000" pitchFamily="50" charset="-128"/>
              </a:rPr>
              <a:t>令和</a:t>
            </a:r>
            <a:r>
              <a:rPr lang="en-US" altLang="ja-JP" sz="1200" b="0">
                <a:latin typeface="Yu Gothic UI" panose="020B0500000000000000" pitchFamily="50" charset="-128"/>
                <a:ea typeface="Yu Gothic UI" panose="020B0500000000000000" pitchFamily="50" charset="-128"/>
              </a:rPr>
              <a:t>4</a:t>
            </a:r>
            <a:r>
              <a:rPr lang="ja-JP" altLang="en-US" sz="1200" b="0">
                <a:latin typeface="Yu Gothic UI" panose="020B0500000000000000" pitchFamily="50" charset="-128"/>
                <a:ea typeface="Yu Gothic UI" panose="020B0500000000000000" pitchFamily="50" charset="-128"/>
              </a:rPr>
              <a:t>年度「おためし立地チャレンジナガノ事業委託業務」（長野県）</a:t>
            </a:r>
            <a:endParaRPr kumimoji="1" lang="ja-JP" altLang="en-US" sz="1200">
              <a:solidFill>
                <a:prstClr val="black"/>
              </a:solidFill>
              <a:latin typeface="Yu Gothic UI" panose="020B0500000000000000" pitchFamily="50" charset="-128"/>
              <a:ea typeface="Yu Gothic UI" panose="020B0500000000000000" pitchFamily="50" charset="-128"/>
            </a:endParaRPr>
          </a:p>
        </p:txBody>
      </p:sp>
      <p:sp>
        <p:nvSpPr>
          <p:cNvPr id="5" name="正方形/長方形 4">
            <a:extLst>
              <a:ext uri="{FF2B5EF4-FFF2-40B4-BE49-F238E27FC236}">
                <a16:creationId xmlns:a16="http://schemas.microsoft.com/office/drawing/2014/main" id="{63E702F0-EBEB-6B5A-13AF-B660E6194377}"/>
              </a:ext>
            </a:extLst>
          </p:cNvPr>
          <p:cNvSpPr/>
          <p:nvPr/>
        </p:nvSpPr>
        <p:spPr bwMode="gray">
          <a:xfrm>
            <a:off x="339669" y="918605"/>
            <a:ext cx="812378" cy="525009"/>
          </a:xfrm>
          <a:prstGeom prst="rect">
            <a:avLst/>
          </a:prstGeom>
          <a:solidFill>
            <a:schemeClr val="bg1">
              <a:lumMod val="75000"/>
            </a:schemeClr>
          </a:solidFill>
          <a:ln w="12700" algn="ctr">
            <a:solidFill>
              <a:srgbClr val="BBBCBC"/>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ja-JP" altLang="en-US" sz="1200" b="1" i="0" u="none" strike="noStrike" kern="120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rPr>
              <a:t>事業名</a:t>
            </a:r>
            <a:endParaRPr kumimoji="1" lang="en-US" altLang="ja-JP" sz="12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lang="ja-JP" altLang="en-US" sz="1200" b="1">
                <a:solidFill>
                  <a:prstClr val="black"/>
                </a:solidFill>
                <a:latin typeface="Yu Gothic UI" panose="020B0500000000000000" pitchFamily="34" charset="-128"/>
                <a:ea typeface="Yu Gothic UI" panose="020B0500000000000000" pitchFamily="34" charset="-128"/>
              </a:rPr>
              <a:t>（発注者）</a:t>
            </a:r>
            <a:endParaRPr kumimoji="1" lang="ja-JP" altLang="en-US" sz="1200" b="1" i="0" u="none" strike="noStrike" kern="120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endParaRPr>
          </a:p>
        </p:txBody>
      </p:sp>
      <p:cxnSp>
        <p:nvCxnSpPr>
          <p:cNvPr id="15" name="直線コネクタ 14">
            <a:extLst>
              <a:ext uri="{FF2B5EF4-FFF2-40B4-BE49-F238E27FC236}">
                <a16:creationId xmlns:a16="http://schemas.microsoft.com/office/drawing/2014/main" id="{D4993720-1742-2D8C-1496-40623BCD538B}"/>
              </a:ext>
            </a:extLst>
          </p:cNvPr>
          <p:cNvCxnSpPr>
            <a:cxnSpLocks/>
          </p:cNvCxnSpPr>
          <p:nvPr/>
        </p:nvCxnSpPr>
        <p:spPr>
          <a:xfrm flipV="1">
            <a:off x="276996" y="1587155"/>
            <a:ext cx="9059042" cy="6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2" name="コンテンツ プレースホルダー 7">
            <a:extLst>
              <a:ext uri="{FF2B5EF4-FFF2-40B4-BE49-F238E27FC236}">
                <a16:creationId xmlns:a16="http://schemas.microsoft.com/office/drawing/2014/main" id="{58B05431-C806-42FB-B18C-AEE3B47EDEE4}"/>
              </a:ext>
            </a:extLst>
          </p:cNvPr>
          <p:cNvSpPr txBox="1">
            <a:spLocks/>
          </p:cNvSpPr>
          <p:nvPr/>
        </p:nvSpPr>
        <p:spPr>
          <a:xfrm>
            <a:off x="388307" y="1784798"/>
            <a:ext cx="9059042"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en-US" altLang="ja-JP" sz="1200" dirty="0">
                <a:solidFill>
                  <a:schemeClr val="tx2"/>
                </a:solidFill>
              </a:rPr>
              <a:t>(A) </a:t>
            </a:r>
            <a:r>
              <a:rPr lang="ja-JP" altLang="en-US" sz="1200">
                <a:solidFill>
                  <a:schemeClr val="tx2"/>
                </a:solidFill>
              </a:rPr>
              <a:t>目的</a:t>
            </a:r>
            <a:endParaRPr lang="en-US" altLang="ja-JP" sz="1200" dirty="0">
              <a:solidFill>
                <a:schemeClr val="tx2"/>
              </a:solidFill>
            </a:endParaRPr>
          </a:p>
          <a:p>
            <a:r>
              <a:rPr lang="ja-JP" altLang="en-US" sz="1200" b="0"/>
              <a:t>地域の課題と県外の企業を結び付け、地域と企業間での新しいサービ ス開発等や実証プロジェクトの構築を促進・支援し、長野県内の新産業の創出、雇用の増加、付加価値の高い先進的ビジネス創造につなげ、地域に企業が根付く新しい企業立地のモデルを目指す。</a:t>
            </a:r>
            <a:endParaRPr lang="en-US" altLang="ja-JP" sz="1200" b="0" dirty="0"/>
          </a:p>
          <a:p>
            <a:pPr algn="r"/>
            <a:r>
              <a:rPr lang="en-US" altLang="ja-JP" sz="1000" b="0" dirty="0"/>
              <a:t>※</a:t>
            </a:r>
            <a:r>
              <a:rPr lang="ja-JP" altLang="en-US" sz="1000" b="0"/>
              <a:t>令和</a:t>
            </a:r>
            <a:r>
              <a:rPr lang="en-US" altLang="ja-JP" sz="1000" b="0" dirty="0"/>
              <a:t>4</a:t>
            </a:r>
            <a:r>
              <a:rPr lang="ja-JP" altLang="en-US" sz="1000" b="0"/>
              <a:t>年度の仕様書より抜粋​</a:t>
            </a:r>
            <a:endParaRPr lang="en-US" altLang="ja-JP" sz="1000" b="0" dirty="0"/>
          </a:p>
          <a:p>
            <a:endParaRPr lang="en-US" altLang="ja-JP" sz="1200" b="0" dirty="0"/>
          </a:p>
          <a:p>
            <a:r>
              <a:rPr lang="en-US" altLang="ja-JP" sz="1200" b="0" dirty="0"/>
              <a:t>(B) </a:t>
            </a:r>
            <a:r>
              <a:rPr lang="ja-JP" altLang="en-US" sz="1200" b="0"/>
              <a:t>実施事項</a:t>
            </a:r>
            <a:endParaRPr lang="en-US" altLang="ja-JP" sz="1200" b="0" dirty="0"/>
          </a:p>
          <a:p>
            <a:pPr marL="171450" indent="-171450">
              <a:buClr>
                <a:schemeClr val="tx1"/>
              </a:buClr>
              <a:buFont typeface="Arial" panose="020B0604020202020204" pitchFamily="34" charset="0"/>
              <a:buChar char="•"/>
            </a:pPr>
            <a:r>
              <a:rPr lang="ja-JP" altLang="en-US" sz="1200" b="0"/>
              <a:t>市町村が提案した課題の磨き上げ・選定</a:t>
            </a:r>
            <a:endParaRPr lang="en-US" altLang="ja-JP" sz="1200" b="0" dirty="0"/>
          </a:p>
          <a:p>
            <a:pPr marL="171450" indent="-171450">
              <a:buClr>
                <a:schemeClr val="tx1"/>
              </a:buClr>
              <a:buFont typeface="Arial" panose="020B0604020202020204" pitchFamily="34" charset="0"/>
              <a:buChar char="•"/>
            </a:pPr>
            <a:r>
              <a:rPr lang="ja-JP" altLang="en-US" sz="1200" b="0"/>
              <a:t>企業と地域課題のマッチング準備</a:t>
            </a:r>
            <a:endParaRPr lang="en-US" altLang="ja-JP" sz="1200" b="0" dirty="0"/>
          </a:p>
          <a:p>
            <a:pPr marL="171450" indent="-171450">
              <a:buClr>
                <a:schemeClr val="tx1"/>
              </a:buClr>
              <a:buFont typeface="Arial" panose="020B0604020202020204" pitchFamily="34" charset="0"/>
              <a:buChar char="•"/>
            </a:pPr>
            <a:r>
              <a:rPr lang="ja-JP" altLang="en-US" sz="1200" b="0"/>
              <a:t>リバースピッチの企画運営</a:t>
            </a:r>
            <a:endParaRPr lang="en-US" altLang="ja-JP" sz="1200" b="0" dirty="0"/>
          </a:p>
          <a:p>
            <a:pPr marL="171450" indent="-171450">
              <a:buClr>
                <a:schemeClr val="tx1"/>
              </a:buClr>
              <a:buFont typeface="Arial" panose="020B0604020202020204" pitchFamily="34" charset="0"/>
              <a:buChar char="•"/>
            </a:pPr>
            <a:r>
              <a:rPr lang="ja-JP" altLang="en-US" sz="1200" b="0"/>
              <a:t>マッチング後のフォローアップ</a:t>
            </a:r>
            <a:endParaRPr lang="en-US" altLang="ja-JP" sz="1200" b="0" dirty="0"/>
          </a:p>
          <a:p>
            <a:pPr marL="171450" indent="-171450">
              <a:buClr>
                <a:schemeClr val="tx1"/>
              </a:buClr>
              <a:buFont typeface="Arial" panose="020B0604020202020204" pitchFamily="34" charset="0"/>
              <a:buChar char="•"/>
            </a:pPr>
            <a:r>
              <a:rPr lang="ja-JP" altLang="en-US" sz="1200" b="0"/>
              <a:t>プロジェクトの伴走支援</a:t>
            </a:r>
            <a:endParaRPr lang="en-US" altLang="ja-JP" sz="1200" b="0" dirty="0"/>
          </a:p>
          <a:p>
            <a:pPr marL="171450" indent="-171450">
              <a:buClr>
                <a:schemeClr val="tx1"/>
              </a:buClr>
              <a:buFont typeface="Arial" panose="020B0604020202020204" pitchFamily="34" charset="0"/>
              <a:buChar char="•"/>
            </a:pPr>
            <a:r>
              <a:rPr lang="ja-JP" altLang="en-US" sz="1200" b="0"/>
              <a:t>プロジェクトの</a:t>
            </a:r>
            <a:r>
              <a:rPr lang="en-US" altLang="ja-JP" sz="1200" b="0" dirty="0"/>
              <a:t>PR</a:t>
            </a:r>
          </a:p>
          <a:p>
            <a:endParaRPr lang="en-US" altLang="ja-JP" sz="1200" b="0" dirty="0"/>
          </a:p>
          <a:p>
            <a:r>
              <a:rPr lang="en-US" altLang="ja-JP" sz="1200" b="0" dirty="0"/>
              <a:t>(C) </a:t>
            </a:r>
            <a:r>
              <a:rPr lang="ja-JP" altLang="en-US" sz="1200" b="0"/>
              <a:t>成果</a:t>
            </a:r>
            <a:endParaRPr lang="en-US" altLang="ja-JP" sz="1200" b="0" dirty="0"/>
          </a:p>
          <a:p>
            <a:r>
              <a:rPr lang="ja-JP" altLang="en-US" sz="1200" b="0"/>
              <a:t>令和</a:t>
            </a:r>
            <a:r>
              <a:rPr lang="en-US" altLang="ja-JP" sz="1200" b="0" dirty="0"/>
              <a:t>3</a:t>
            </a:r>
            <a:r>
              <a:rPr lang="ja-JP" altLang="en-US" sz="1200" b="0"/>
              <a:t>年度・</a:t>
            </a:r>
            <a:r>
              <a:rPr lang="en-US" altLang="ja-JP" sz="1200" b="0" dirty="0"/>
              <a:t>4</a:t>
            </a:r>
            <a:r>
              <a:rPr lang="ja-JP" altLang="en-US" sz="1200" b="0"/>
              <a:t>年度と弊社が受託した過去のチャレンジナガノ事業では、過去</a:t>
            </a:r>
            <a:r>
              <a:rPr lang="en-US" altLang="ja-JP" sz="1200" b="0" dirty="0"/>
              <a:t>2</a:t>
            </a:r>
            <a:r>
              <a:rPr lang="ja-JP" altLang="en-US" sz="1200" b="0"/>
              <a:t>カ年合計で以下を実現している。</a:t>
            </a:r>
            <a:endParaRPr lang="en-US" altLang="ja-JP" sz="1200" b="0" dirty="0"/>
          </a:p>
          <a:p>
            <a:endParaRPr lang="en-US" altLang="ja-JP" sz="1200" b="0" dirty="0"/>
          </a:p>
          <a:p>
            <a:endParaRPr lang="ja-JP" altLang="en-US" sz="1200" b="0"/>
          </a:p>
        </p:txBody>
      </p:sp>
      <p:grpSp>
        <p:nvGrpSpPr>
          <p:cNvPr id="23" name="グループ化 22">
            <a:extLst>
              <a:ext uri="{FF2B5EF4-FFF2-40B4-BE49-F238E27FC236}">
                <a16:creationId xmlns:a16="http://schemas.microsoft.com/office/drawing/2014/main" id="{7FA596DC-7485-96A3-A9AE-00D4E9A7E78B}"/>
              </a:ext>
            </a:extLst>
          </p:cNvPr>
          <p:cNvGrpSpPr/>
          <p:nvPr/>
        </p:nvGrpSpPr>
        <p:grpSpPr>
          <a:xfrm>
            <a:off x="484700" y="5184386"/>
            <a:ext cx="8714035" cy="1118020"/>
            <a:chOff x="1680714" y="3614885"/>
            <a:chExt cx="8714035" cy="1229827"/>
          </a:xfrm>
        </p:grpSpPr>
        <p:sp>
          <p:nvSpPr>
            <p:cNvPr id="25" name="テキスト ボックス 52">
              <a:extLst>
                <a:ext uri="{FF2B5EF4-FFF2-40B4-BE49-F238E27FC236}">
                  <a16:creationId xmlns:a16="http://schemas.microsoft.com/office/drawing/2014/main" id="{240F515C-1CC1-419F-9570-EBB404BEC90A}"/>
                </a:ext>
              </a:extLst>
            </p:cNvPr>
            <p:cNvSpPr txBox="1"/>
            <p:nvPr/>
          </p:nvSpPr>
          <p:spPr>
            <a:xfrm>
              <a:off x="1680714" y="3636757"/>
              <a:ext cx="2376378" cy="287771"/>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ja-JP" altLang="en-US" sz="1050" b="1">
                  <a:latin typeface="Yu Gothic UI" panose="020B0500000000000000" pitchFamily="50" charset="-128"/>
                  <a:ea typeface="Yu Gothic UI" panose="020B0500000000000000" pitchFamily="50" charset="-128"/>
                </a:rPr>
                <a:t>企業からの提案件数</a:t>
              </a:r>
              <a:endParaRPr lang="en-US" altLang="ja-JP" sz="1050" b="1">
                <a:latin typeface="Yu Gothic UI" panose="020B0500000000000000" pitchFamily="50" charset="-128"/>
                <a:ea typeface="Yu Gothic UI" panose="020B0500000000000000" pitchFamily="50" charset="-128"/>
              </a:endParaRPr>
            </a:p>
          </p:txBody>
        </p:sp>
        <p:sp>
          <p:nvSpPr>
            <p:cNvPr id="26" name="テキスト ボックス 53">
              <a:extLst>
                <a:ext uri="{FF2B5EF4-FFF2-40B4-BE49-F238E27FC236}">
                  <a16:creationId xmlns:a16="http://schemas.microsoft.com/office/drawing/2014/main" id="{01527FE3-024D-CFBF-6A0D-015CD45D4DC0}"/>
                </a:ext>
              </a:extLst>
            </p:cNvPr>
            <p:cNvSpPr txBox="1"/>
            <p:nvPr/>
          </p:nvSpPr>
          <p:spPr>
            <a:xfrm>
              <a:off x="1956493" y="3955903"/>
              <a:ext cx="1962679" cy="677110"/>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en-US" altLang="ja-JP" b="1">
                  <a:latin typeface="Yu Gothic UI" panose="020B0500000000000000" pitchFamily="50" charset="-128"/>
                  <a:ea typeface="Yu Gothic UI" panose="020B0500000000000000" pitchFamily="50" charset="-128"/>
                </a:rPr>
                <a:t>104</a:t>
              </a:r>
              <a:r>
                <a:rPr lang="ja-JP" altLang="en-US" b="1">
                  <a:latin typeface="Yu Gothic UI" panose="020B0500000000000000" pitchFamily="50" charset="-128"/>
                  <a:ea typeface="Yu Gothic UI" panose="020B0500000000000000" pitchFamily="50" charset="-128"/>
                </a:rPr>
                <a:t>社</a:t>
              </a:r>
              <a:r>
                <a:rPr lang="ja-JP" altLang="en-US" sz="1050">
                  <a:latin typeface="Yu Gothic UI" panose="020B0500000000000000" pitchFamily="50" charset="-128"/>
                  <a:ea typeface="Yu Gothic UI" panose="020B0500000000000000" pitchFamily="50" charset="-128"/>
                </a:rPr>
                <a:t>から</a:t>
              </a:r>
              <a:r>
                <a:rPr lang="en-US" altLang="ja-JP" b="1">
                  <a:latin typeface="Yu Gothic UI" panose="020B0500000000000000" pitchFamily="50" charset="-128"/>
                  <a:ea typeface="Yu Gothic UI" panose="020B0500000000000000" pitchFamily="50" charset="-128"/>
                </a:rPr>
                <a:t>272</a:t>
              </a:r>
              <a:r>
                <a:rPr lang="ja-JP" altLang="en-US" b="1">
                  <a:latin typeface="Yu Gothic UI" panose="020B0500000000000000" pitchFamily="50" charset="-128"/>
                  <a:ea typeface="Yu Gothic UI" panose="020B0500000000000000" pitchFamily="50" charset="-128"/>
                </a:rPr>
                <a:t>件</a:t>
              </a:r>
              <a:endParaRPr lang="en-US" altLang="ja-JP" sz="1050">
                <a:latin typeface="Yu Gothic UI" panose="020B0500000000000000" pitchFamily="50" charset="-128"/>
                <a:ea typeface="Yu Gothic UI" panose="020B0500000000000000" pitchFamily="50" charset="-128"/>
              </a:endParaRPr>
            </a:p>
            <a:p>
              <a:pPr algn="ctr">
                <a:spcAft>
                  <a:spcPts val="600"/>
                </a:spcAft>
              </a:pPr>
              <a:r>
                <a:rPr lang="ja-JP" altLang="en-US" sz="1050">
                  <a:latin typeface="Yu Gothic UI" panose="020B0500000000000000" pitchFamily="50" charset="-128"/>
                  <a:ea typeface="Yu Gothic UI" panose="020B0500000000000000" pitchFamily="50" charset="-128"/>
                </a:rPr>
                <a:t>１市町村平均</a:t>
              </a:r>
              <a:r>
                <a:rPr lang="en-US" altLang="ja-JP" sz="1050">
                  <a:latin typeface="Yu Gothic UI" panose="020B0500000000000000" pitchFamily="50" charset="-128"/>
                  <a:ea typeface="Yu Gothic UI" panose="020B0500000000000000" pitchFamily="50" charset="-128"/>
                </a:rPr>
                <a:t>15</a:t>
              </a:r>
              <a:r>
                <a:rPr lang="ja-JP" altLang="en-US" sz="1050">
                  <a:latin typeface="Yu Gothic UI" panose="020B0500000000000000" pitchFamily="50" charset="-128"/>
                  <a:ea typeface="Yu Gothic UI" panose="020B0500000000000000" pitchFamily="50" charset="-128"/>
                </a:rPr>
                <a:t>件</a:t>
              </a:r>
            </a:p>
          </p:txBody>
        </p:sp>
        <p:cxnSp>
          <p:nvCxnSpPr>
            <p:cNvPr id="27" name="直線コネクタ 26">
              <a:extLst>
                <a:ext uri="{FF2B5EF4-FFF2-40B4-BE49-F238E27FC236}">
                  <a16:creationId xmlns:a16="http://schemas.microsoft.com/office/drawing/2014/main" id="{F6E97C88-9F05-1330-21E6-991A46E72580}"/>
                </a:ext>
              </a:extLst>
            </p:cNvPr>
            <p:cNvCxnSpPr>
              <a:cxnSpLocks/>
            </p:cNvCxnSpPr>
            <p:nvPr/>
          </p:nvCxnSpPr>
          <p:spPr>
            <a:xfrm flipH="1">
              <a:off x="3845699" y="3620712"/>
              <a:ext cx="0" cy="1224000"/>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99A71E51-6525-E65A-E56C-49459CEE196D}"/>
                </a:ext>
              </a:extLst>
            </p:cNvPr>
            <p:cNvCxnSpPr>
              <a:cxnSpLocks/>
            </p:cNvCxnSpPr>
            <p:nvPr/>
          </p:nvCxnSpPr>
          <p:spPr>
            <a:xfrm flipH="1">
              <a:off x="6013382" y="3620712"/>
              <a:ext cx="0" cy="1224000"/>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6801B9C2-D144-0086-CA43-F0134F2A70A0}"/>
                </a:ext>
              </a:extLst>
            </p:cNvPr>
            <p:cNvCxnSpPr>
              <a:cxnSpLocks/>
            </p:cNvCxnSpPr>
            <p:nvPr/>
          </p:nvCxnSpPr>
          <p:spPr>
            <a:xfrm flipH="1">
              <a:off x="8268875" y="3614885"/>
              <a:ext cx="0" cy="1224000"/>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sp>
          <p:nvSpPr>
            <p:cNvPr id="30" name="テキスト ボックス 57">
              <a:extLst>
                <a:ext uri="{FF2B5EF4-FFF2-40B4-BE49-F238E27FC236}">
                  <a16:creationId xmlns:a16="http://schemas.microsoft.com/office/drawing/2014/main" id="{A3517692-E779-2E3F-5809-94742F931552}"/>
                </a:ext>
              </a:extLst>
            </p:cNvPr>
            <p:cNvSpPr txBox="1"/>
            <p:nvPr/>
          </p:nvSpPr>
          <p:spPr>
            <a:xfrm>
              <a:off x="6428658" y="3614886"/>
              <a:ext cx="1341404" cy="287771"/>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ja-JP" altLang="en-US" sz="1050" b="1">
                  <a:latin typeface="Yu Gothic UI" panose="020B0500000000000000" pitchFamily="50" charset="-128"/>
                  <a:ea typeface="Yu Gothic UI" panose="020B0500000000000000" pitchFamily="50" charset="-128"/>
                </a:rPr>
                <a:t>立地誘致実績数</a:t>
              </a:r>
              <a:endParaRPr lang="en-US" altLang="ja-JP" sz="1050" b="1">
                <a:latin typeface="Yu Gothic UI" panose="020B0500000000000000" pitchFamily="50" charset="-128"/>
                <a:ea typeface="Yu Gothic UI" panose="020B0500000000000000" pitchFamily="50" charset="-128"/>
              </a:endParaRPr>
            </a:p>
          </p:txBody>
        </p:sp>
        <p:sp>
          <p:nvSpPr>
            <p:cNvPr id="31" name="テキスト ボックス 58">
              <a:extLst>
                <a:ext uri="{FF2B5EF4-FFF2-40B4-BE49-F238E27FC236}">
                  <a16:creationId xmlns:a16="http://schemas.microsoft.com/office/drawing/2014/main" id="{7F8D2C64-8334-4E1F-A1D6-FD10A7CE98E9}"/>
                </a:ext>
              </a:extLst>
            </p:cNvPr>
            <p:cNvSpPr txBox="1"/>
            <p:nvPr/>
          </p:nvSpPr>
          <p:spPr>
            <a:xfrm>
              <a:off x="4280067" y="3626838"/>
              <a:ext cx="1341404" cy="287771"/>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ja-JP" altLang="en-US" sz="1050" b="1">
                  <a:latin typeface="Yu Gothic UI" panose="020B0500000000000000" pitchFamily="50" charset="-128"/>
                  <a:ea typeface="Yu Gothic UI" panose="020B0500000000000000" pitchFamily="50" charset="-128"/>
                </a:rPr>
                <a:t>マッチング件数</a:t>
              </a:r>
              <a:endParaRPr lang="en-US" altLang="ja-JP" sz="1050" b="1">
                <a:latin typeface="Yu Gothic UI" panose="020B0500000000000000" pitchFamily="50" charset="-128"/>
                <a:ea typeface="Yu Gothic UI" panose="020B0500000000000000" pitchFamily="50" charset="-128"/>
              </a:endParaRPr>
            </a:p>
          </p:txBody>
        </p:sp>
        <p:sp>
          <p:nvSpPr>
            <p:cNvPr id="32" name="テキスト ボックス 59">
              <a:extLst>
                <a:ext uri="{FF2B5EF4-FFF2-40B4-BE49-F238E27FC236}">
                  <a16:creationId xmlns:a16="http://schemas.microsoft.com/office/drawing/2014/main" id="{06BCFCB7-9081-E522-0622-36CE996F15DC}"/>
                </a:ext>
              </a:extLst>
            </p:cNvPr>
            <p:cNvSpPr txBox="1"/>
            <p:nvPr/>
          </p:nvSpPr>
          <p:spPr>
            <a:xfrm>
              <a:off x="4057649" y="3954035"/>
              <a:ext cx="1802666" cy="677110"/>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en-US" altLang="ja-JP" b="1">
                  <a:latin typeface="Yu Gothic UI" panose="020B0500000000000000" pitchFamily="50" charset="-128"/>
                  <a:ea typeface="Yu Gothic UI" panose="020B0500000000000000" pitchFamily="50" charset="-128"/>
                </a:rPr>
                <a:t>203</a:t>
              </a:r>
              <a:r>
                <a:rPr lang="ja-JP" altLang="en-US" b="1">
                  <a:latin typeface="Yu Gothic UI" panose="020B0500000000000000" pitchFamily="50" charset="-128"/>
                  <a:ea typeface="Yu Gothic UI" panose="020B0500000000000000" pitchFamily="50" charset="-128"/>
                </a:rPr>
                <a:t>件</a:t>
              </a:r>
              <a:endParaRPr lang="en-US" altLang="ja-JP" b="1">
                <a:latin typeface="Yu Gothic UI" panose="020B0500000000000000" pitchFamily="50" charset="-128"/>
                <a:ea typeface="Yu Gothic UI" panose="020B0500000000000000" pitchFamily="50" charset="-128"/>
              </a:endParaRPr>
            </a:p>
            <a:p>
              <a:pPr algn="ctr">
                <a:spcAft>
                  <a:spcPts val="600"/>
                </a:spcAft>
              </a:pPr>
              <a:r>
                <a:rPr lang="en-US" altLang="ja-JP" sz="1050">
                  <a:latin typeface="Yu Gothic UI" panose="020B0500000000000000" pitchFamily="50" charset="-128"/>
                  <a:ea typeface="Yu Gothic UI" panose="020B0500000000000000" pitchFamily="50" charset="-128"/>
                </a:rPr>
                <a:t>1</a:t>
              </a:r>
              <a:r>
                <a:rPr lang="ja-JP" altLang="en-US" sz="1050">
                  <a:latin typeface="Yu Gothic UI" panose="020B0500000000000000" pitchFamily="50" charset="-128"/>
                  <a:ea typeface="Yu Gothic UI" panose="020B0500000000000000" pitchFamily="50" charset="-128"/>
                </a:rPr>
                <a:t>市町村平均</a:t>
              </a:r>
              <a:r>
                <a:rPr lang="en-US" altLang="ja-JP" sz="1050">
                  <a:latin typeface="Yu Gothic UI" panose="020B0500000000000000" pitchFamily="50" charset="-128"/>
                  <a:ea typeface="Yu Gothic UI" panose="020B0500000000000000" pitchFamily="50" charset="-128"/>
                </a:rPr>
                <a:t>11</a:t>
              </a:r>
              <a:r>
                <a:rPr lang="ja-JP" altLang="en-US" sz="1050">
                  <a:latin typeface="Yu Gothic UI" panose="020B0500000000000000" pitchFamily="50" charset="-128"/>
                  <a:ea typeface="Yu Gothic UI" panose="020B0500000000000000" pitchFamily="50" charset="-128"/>
                </a:rPr>
                <a:t>件</a:t>
              </a:r>
              <a:endParaRPr lang="ja-JP" altLang="en-US" sz="600">
                <a:latin typeface="Yu Gothic UI" panose="020B0500000000000000" pitchFamily="50" charset="-128"/>
                <a:ea typeface="Yu Gothic UI" panose="020B0500000000000000" pitchFamily="50" charset="-128"/>
              </a:endParaRPr>
            </a:p>
          </p:txBody>
        </p:sp>
        <p:cxnSp>
          <p:nvCxnSpPr>
            <p:cNvPr id="33" name="直線コネクタ 32">
              <a:extLst>
                <a:ext uri="{FF2B5EF4-FFF2-40B4-BE49-F238E27FC236}">
                  <a16:creationId xmlns:a16="http://schemas.microsoft.com/office/drawing/2014/main" id="{3F2E545E-6A5A-E723-CB30-F1DC3C2079CC}"/>
                </a:ext>
              </a:extLst>
            </p:cNvPr>
            <p:cNvCxnSpPr>
              <a:cxnSpLocks/>
            </p:cNvCxnSpPr>
            <p:nvPr/>
          </p:nvCxnSpPr>
          <p:spPr>
            <a:xfrm flipH="1">
              <a:off x="1977913" y="3614885"/>
              <a:ext cx="0" cy="1224000"/>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sp>
          <p:nvSpPr>
            <p:cNvPr id="34" name="テキスト ボックス 61">
              <a:extLst>
                <a:ext uri="{FF2B5EF4-FFF2-40B4-BE49-F238E27FC236}">
                  <a16:creationId xmlns:a16="http://schemas.microsoft.com/office/drawing/2014/main" id="{1FD5FFA0-FF96-526B-619E-8783BE1C55D2}"/>
                </a:ext>
              </a:extLst>
            </p:cNvPr>
            <p:cNvSpPr txBox="1"/>
            <p:nvPr/>
          </p:nvSpPr>
          <p:spPr>
            <a:xfrm>
              <a:off x="6083070" y="3953733"/>
              <a:ext cx="2083648" cy="863315"/>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en-US" altLang="ja-JP" b="1">
                  <a:latin typeface="Yu Gothic UI" panose="020B0500000000000000" pitchFamily="50" charset="-128"/>
                  <a:ea typeface="Yu Gothic UI" panose="020B0500000000000000" pitchFamily="50" charset="-128"/>
                </a:rPr>
                <a:t>8</a:t>
              </a:r>
              <a:r>
                <a:rPr lang="ja-JP" altLang="en-US" b="1">
                  <a:latin typeface="Yu Gothic UI" panose="020B0500000000000000" pitchFamily="50" charset="-128"/>
                  <a:ea typeface="Yu Gothic UI" panose="020B0500000000000000" pitchFamily="50" charset="-128"/>
                </a:rPr>
                <a:t>社</a:t>
              </a:r>
              <a:endParaRPr lang="en-US" altLang="ja-JP" b="1">
                <a:latin typeface="Yu Gothic UI" panose="020B0500000000000000" pitchFamily="50" charset="-128"/>
                <a:ea typeface="Yu Gothic UI" panose="020B0500000000000000" pitchFamily="50" charset="-128"/>
              </a:endParaRPr>
            </a:p>
            <a:p>
              <a:pPr algn="ctr">
                <a:spcAft>
                  <a:spcPts val="600"/>
                </a:spcAft>
              </a:pPr>
              <a:r>
                <a:rPr lang="ja-JP" altLang="en-US" sz="1050">
                  <a:latin typeface="Yu Gothic UI" panose="020B0500000000000000" pitchFamily="50" charset="-128"/>
                  <a:ea typeface="Yu Gothic UI" panose="020B0500000000000000" pitchFamily="50" charset="-128"/>
                </a:rPr>
                <a:t>他、連携事業進捗次第で立地すると回答している企業</a:t>
              </a:r>
              <a:r>
                <a:rPr lang="en-US" altLang="ja-JP" sz="1050">
                  <a:latin typeface="Yu Gothic UI" panose="020B0500000000000000" pitchFamily="50" charset="-128"/>
                  <a:ea typeface="Yu Gothic UI" panose="020B0500000000000000" pitchFamily="50" charset="-128"/>
                </a:rPr>
                <a:t>1</a:t>
              </a:r>
              <a:r>
                <a:rPr lang="ja-JP" altLang="en-US" sz="1050">
                  <a:latin typeface="Yu Gothic UI" panose="020B0500000000000000" pitchFamily="50" charset="-128"/>
                  <a:ea typeface="Yu Gothic UI" panose="020B0500000000000000" pitchFamily="50" charset="-128"/>
                </a:rPr>
                <a:t>社</a:t>
              </a:r>
            </a:p>
          </p:txBody>
        </p:sp>
        <p:cxnSp>
          <p:nvCxnSpPr>
            <p:cNvPr id="35" name="直線コネクタ 34">
              <a:extLst>
                <a:ext uri="{FF2B5EF4-FFF2-40B4-BE49-F238E27FC236}">
                  <a16:creationId xmlns:a16="http://schemas.microsoft.com/office/drawing/2014/main" id="{47EC0A94-7DBE-72CC-B578-CD29367F3DB9}"/>
                </a:ext>
              </a:extLst>
            </p:cNvPr>
            <p:cNvCxnSpPr>
              <a:cxnSpLocks/>
            </p:cNvCxnSpPr>
            <p:nvPr/>
          </p:nvCxnSpPr>
          <p:spPr>
            <a:xfrm flipH="1">
              <a:off x="10394749" y="3614885"/>
              <a:ext cx="0" cy="1224001"/>
            </a:xfrm>
            <a:prstGeom prst="line">
              <a:avLst/>
            </a:prstGeom>
            <a:ln w="28575">
              <a:solidFill>
                <a:srgbClr val="92D050"/>
              </a:solidFill>
            </a:ln>
          </p:spPr>
          <p:style>
            <a:lnRef idx="1">
              <a:schemeClr val="dk1"/>
            </a:lnRef>
            <a:fillRef idx="0">
              <a:schemeClr val="dk1"/>
            </a:fillRef>
            <a:effectRef idx="0">
              <a:schemeClr val="dk1"/>
            </a:effectRef>
            <a:fontRef idx="minor">
              <a:schemeClr val="tx1"/>
            </a:fontRef>
          </p:style>
        </p:cxnSp>
        <p:sp>
          <p:nvSpPr>
            <p:cNvPr id="36" name="テキスト ボックス 127">
              <a:extLst>
                <a:ext uri="{FF2B5EF4-FFF2-40B4-BE49-F238E27FC236}">
                  <a16:creationId xmlns:a16="http://schemas.microsoft.com/office/drawing/2014/main" id="{006A4B53-5608-5D5A-DF54-9DC1C5D1397E}"/>
                </a:ext>
              </a:extLst>
            </p:cNvPr>
            <p:cNvSpPr txBox="1"/>
            <p:nvPr/>
          </p:nvSpPr>
          <p:spPr>
            <a:xfrm>
              <a:off x="8656689" y="3628634"/>
              <a:ext cx="1341404" cy="287771"/>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ja-JP" altLang="en-US" sz="1050" b="1">
                  <a:latin typeface="Yu Gothic UI" panose="020B0500000000000000" pitchFamily="50" charset="-128"/>
                  <a:ea typeface="Yu Gothic UI" panose="020B0500000000000000" pitchFamily="50" charset="-128"/>
                </a:rPr>
                <a:t>成果報告会参加者</a:t>
              </a:r>
              <a:endParaRPr lang="en-US" altLang="ja-JP" sz="1050" b="1">
                <a:latin typeface="Yu Gothic UI" panose="020B0500000000000000" pitchFamily="50" charset="-128"/>
                <a:ea typeface="Yu Gothic UI" panose="020B0500000000000000" pitchFamily="50" charset="-128"/>
              </a:endParaRPr>
            </a:p>
          </p:txBody>
        </p:sp>
        <p:sp>
          <p:nvSpPr>
            <p:cNvPr id="37" name="テキスト ボックス 128">
              <a:extLst>
                <a:ext uri="{FF2B5EF4-FFF2-40B4-BE49-F238E27FC236}">
                  <a16:creationId xmlns:a16="http://schemas.microsoft.com/office/drawing/2014/main" id="{F8E42096-5EA8-3EE8-7837-034039512ED2}"/>
                </a:ext>
              </a:extLst>
            </p:cNvPr>
            <p:cNvSpPr txBox="1"/>
            <p:nvPr/>
          </p:nvSpPr>
          <p:spPr>
            <a:xfrm>
              <a:off x="8477419" y="4065789"/>
              <a:ext cx="1802666" cy="406266"/>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spcAft>
                  <a:spcPts val="600"/>
                </a:spcAft>
              </a:pPr>
              <a:r>
                <a:rPr lang="ja-JP" altLang="en-US" sz="1100">
                  <a:latin typeface="Yu Gothic UI" panose="020B0500000000000000" pitchFamily="50" charset="-128"/>
                  <a:ea typeface="Yu Gothic UI" panose="020B0500000000000000" pitchFamily="50" charset="-128"/>
                </a:rPr>
                <a:t>のべ</a:t>
              </a:r>
              <a:r>
                <a:rPr lang="en-US" altLang="ja-JP" b="1">
                  <a:latin typeface="Yu Gothic UI" panose="020B0500000000000000" pitchFamily="50" charset="-128"/>
                  <a:ea typeface="Yu Gothic UI" panose="020B0500000000000000" pitchFamily="50" charset="-128"/>
                </a:rPr>
                <a:t>300</a:t>
              </a:r>
              <a:r>
                <a:rPr lang="ja-JP" altLang="en-US" b="1">
                  <a:latin typeface="Yu Gothic UI" panose="020B0500000000000000" pitchFamily="50" charset="-128"/>
                  <a:ea typeface="Yu Gothic UI" panose="020B0500000000000000" pitchFamily="50" charset="-128"/>
                </a:rPr>
                <a:t>名</a:t>
              </a:r>
              <a:r>
                <a:rPr lang="ja-JP" altLang="en-US" sz="1100">
                  <a:latin typeface="Yu Gothic UI" panose="020B0500000000000000" pitchFamily="50" charset="-128"/>
                  <a:ea typeface="Yu Gothic UI" panose="020B0500000000000000" pitchFamily="50" charset="-128"/>
                </a:rPr>
                <a:t>超</a:t>
              </a:r>
              <a:endParaRPr lang="en-US" altLang="ja-JP">
                <a:latin typeface="Yu Gothic UI" panose="020B0500000000000000" pitchFamily="50" charset="-128"/>
                <a:ea typeface="Yu Gothic UI" panose="020B0500000000000000" pitchFamily="50" charset="-128"/>
              </a:endParaRPr>
            </a:p>
          </p:txBody>
        </p:sp>
      </p:grpSp>
      <p:pic>
        <p:nvPicPr>
          <p:cNvPr id="39" name="図 38">
            <a:extLst>
              <a:ext uri="{FF2B5EF4-FFF2-40B4-BE49-F238E27FC236}">
                <a16:creationId xmlns:a16="http://schemas.microsoft.com/office/drawing/2014/main" id="{7CC7B35E-1EC8-5809-FD71-6F1313F7575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53222" y="2824213"/>
            <a:ext cx="2896832" cy="791965"/>
          </a:xfrm>
          <a:prstGeom prst="rect">
            <a:avLst/>
          </a:prstGeom>
        </p:spPr>
      </p:pic>
      <p:sp>
        <p:nvSpPr>
          <p:cNvPr id="40" name="コンテンツ プレースホルダー 7">
            <a:extLst>
              <a:ext uri="{FF2B5EF4-FFF2-40B4-BE49-F238E27FC236}">
                <a16:creationId xmlns:a16="http://schemas.microsoft.com/office/drawing/2014/main" id="{F629C2EA-48EA-27E7-F5B6-510F8364386F}"/>
              </a:ext>
            </a:extLst>
          </p:cNvPr>
          <p:cNvSpPr txBox="1">
            <a:spLocks/>
          </p:cNvSpPr>
          <p:nvPr/>
        </p:nvSpPr>
        <p:spPr>
          <a:xfrm>
            <a:off x="3553222" y="3652020"/>
            <a:ext cx="3008457" cy="468539"/>
          </a:xfrm>
          <a:prstGeom prst="rect">
            <a:avLst/>
          </a:prstGeom>
        </p:spPr>
        <p:txBody>
          <a:bodyPr/>
          <a:lstStyle>
            <a:lvl1pPr marL="0" indent="0" algn="l" defTabSz="495283" rtl="0" eaLnBrk="1" latinLnBrk="0" hangingPunct="1">
              <a:spcBef>
                <a:spcPct val="20000"/>
              </a:spcBef>
              <a:buClr>
                <a:schemeClr val="accent4"/>
              </a:buClr>
              <a:buFont typeface="Wingdings" pitchFamily="2" charset="2"/>
              <a:buNone/>
              <a:defRPr kumimoji="1" sz="1600" b="1" kern="1200">
                <a:solidFill>
                  <a:schemeClr val="tx1"/>
                </a:solidFill>
                <a:latin typeface="Yu Gothic UI" panose="020B0500000000000000" pitchFamily="34" charset="-128"/>
                <a:ea typeface="Yu Gothic UI" panose="020B0500000000000000" pitchFamily="34" charset="-128"/>
                <a:cs typeface="+mn-cs"/>
              </a:defRPr>
            </a:lvl1pPr>
            <a:lvl2pPr marL="495282" indent="0" algn="l" defTabSz="495283" rtl="0" eaLnBrk="1" latinLnBrk="0" hangingPunct="1">
              <a:spcBef>
                <a:spcPct val="20000"/>
              </a:spcBef>
              <a:buFontTx/>
              <a:buNone/>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r>
              <a:rPr lang="ja-JP" altLang="en-US" sz="1000" b="0"/>
              <a:t>参考：弊社が運営する「</a:t>
            </a:r>
            <a:r>
              <a:rPr kumimoji="1" lang="ja-JP" altLang="en-US" sz="10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rPr>
              <a:t>政策を、戦略に変える</a:t>
            </a:r>
            <a:r>
              <a:rPr lang="ja-JP" altLang="en-US" sz="1000" b="0"/>
              <a:t>メディア</a:t>
            </a:r>
            <a:r>
              <a:rPr lang="en-US" altLang="ja-JP" sz="1000" b="0"/>
              <a:t>『</a:t>
            </a:r>
            <a:r>
              <a:rPr lang="en-US" altLang="ja-JP" sz="1000" b="0" err="1"/>
              <a:t>Publingual</a:t>
            </a:r>
            <a:r>
              <a:rPr lang="en-US" altLang="ja-JP" sz="1000" b="0"/>
              <a:t>』</a:t>
            </a:r>
            <a:r>
              <a:rPr lang="ja-JP" altLang="en-US" sz="1000" b="0"/>
              <a:t>」では特集記事を制作・配信</a:t>
            </a:r>
            <a:endParaRPr lang="en-US" altLang="ja-JP" sz="1000" b="0"/>
          </a:p>
          <a:p>
            <a:r>
              <a:rPr lang="ja-JP" altLang="en-US" sz="1000" b="0"/>
              <a:t>事業内容や成果を分かりやすく伝えることで、継続的な集客ツールとしても活用しているほか、ターゲット層の認知拡大に寄与している</a:t>
            </a:r>
          </a:p>
        </p:txBody>
      </p:sp>
      <p:pic>
        <p:nvPicPr>
          <p:cNvPr id="42" name="図 41">
            <a:extLst>
              <a:ext uri="{FF2B5EF4-FFF2-40B4-BE49-F238E27FC236}">
                <a16:creationId xmlns:a16="http://schemas.microsoft.com/office/drawing/2014/main" id="{A8F2A7B6-4CFA-C223-DC97-7D524A9BE7C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54647" y="2828072"/>
            <a:ext cx="2678668" cy="1632619"/>
          </a:xfrm>
          <a:prstGeom prst="rect">
            <a:avLst/>
          </a:prstGeom>
        </p:spPr>
      </p:pic>
      <p:sp>
        <p:nvSpPr>
          <p:cNvPr id="6" name="スライド番号プレースホルダー 5">
            <a:extLst>
              <a:ext uri="{FF2B5EF4-FFF2-40B4-BE49-F238E27FC236}">
                <a16:creationId xmlns:a16="http://schemas.microsoft.com/office/drawing/2014/main" id="{2D7694E6-B813-8229-E4DA-7DBB774BEAB5}"/>
              </a:ext>
            </a:extLst>
          </p:cNvPr>
          <p:cNvSpPr>
            <a:spLocks noGrp="1"/>
          </p:cNvSpPr>
          <p:nvPr>
            <p:ph type="sldNum" sz="quarter" idx="4"/>
          </p:nvPr>
        </p:nvSpPr>
        <p:spPr>
          <a:xfrm>
            <a:off x="7594424" y="6480098"/>
            <a:ext cx="2228850" cy="365125"/>
          </a:xfrm>
        </p:spPr>
        <p:txBody>
          <a:bodyPr/>
          <a:lstStyle/>
          <a:p>
            <a:fld id="{5EEE4863-3AE8-9D49-BBA9-55D202401BCC}" type="slidenum">
              <a:rPr kumimoji="1" lang="ja-JP" altLang="en-US" smtClean="0"/>
              <a:t>7</a:t>
            </a:fld>
            <a:endParaRPr kumimoji="1" lang="ja-JP" altLang="en-US"/>
          </a:p>
        </p:txBody>
      </p:sp>
      <p:sp>
        <p:nvSpPr>
          <p:cNvPr id="7" name="テキスト ボックス 6">
            <a:extLst>
              <a:ext uri="{FF2B5EF4-FFF2-40B4-BE49-F238E27FC236}">
                <a16:creationId xmlns:a16="http://schemas.microsoft.com/office/drawing/2014/main" id="{F8568B13-E74E-ECE4-1596-CEE8518326BA}"/>
              </a:ext>
            </a:extLst>
          </p:cNvPr>
          <p:cNvSpPr txBox="1"/>
          <p:nvPr/>
        </p:nvSpPr>
        <p:spPr>
          <a:xfrm>
            <a:off x="397007" y="1742805"/>
            <a:ext cx="1009797" cy="272126"/>
          </a:xfrm>
          <a:prstGeom prst="rect">
            <a:avLst/>
          </a:prstGeom>
          <a:solidFill>
            <a:schemeClr val="tx2"/>
          </a:solidFill>
          <a:ln>
            <a:noFill/>
          </a:ln>
        </p:spPr>
        <p:txBody>
          <a:bodyPr wrap="none" anchor="ctr">
            <a:noAutofit/>
          </a:bodyPr>
          <a:lstStyle/>
          <a:p>
            <a:r>
              <a:rPr lang="en-US" altLang="ja-JP" sz="1200" b="1">
                <a:solidFill>
                  <a:schemeClr val="bg1"/>
                </a:solidFill>
                <a:latin typeface="游ゴシック" panose="020B0400000000000000" pitchFamily="50" charset="-128"/>
                <a:ea typeface="游ゴシック" panose="020B0400000000000000" pitchFamily="50" charset="-128"/>
              </a:rPr>
              <a:t>(A)</a:t>
            </a:r>
            <a:r>
              <a:rPr lang="ja-JP" altLang="en-US" sz="1200" b="1">
                <a:solidFill>
                  <a:schemeClr val="bg1"/>
                </a:solidFill>
                <a:latin typeface="游ゴシック" panose="020B0400000000000000" pitchFamily="50" charset="-128"/>
                <a:ea typeface="游ゴシック" panose="020B0400000000000000" pitchFamily="50" charset="-128"/>
              </a:rPr>
              <a:t>目的</a:t>
            </a:r>
            <a:endParaRPr lang="en-US" altLang="ja-JP" sz="1200" b="1">
              <a:solidFill>
                <a:schemeClr val="bg1"/>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4A927521-A71A-026D-05EE-FC3D3D53BC71}"/>
              </a:ext>
            </a:extLst>
          </p:cNvPr>
          <p:cNvSpPr txBox="1"/>
          <p:nvPr/>
        </p:nvSpPr>
        <p:spPr>
          <a:xfrm>
            <a:off x="397008" y="2762613"/>
            <a:ext cx="1009797" cy="285789"/>
          </a:xfrm>
          <a:prstGeom prst="rect">
            <a:avLst/>
          </a:prstGeom>
          <a:solidFill>
            <a:schemeClr val="tx2"/>
          </a:solidFill>
          <a:ln>
            <a:noFill/>
          </a:ln>
        </p:spPr>
        <p:txBody>
          <a:bodyPr wrap="none" anchor="ctr">
            <a:noAutofit/>
          </a:bodyPr>
          <a:lstStyle/>
          <a:p>
            <a:pPr algn="ctr"/>
            <a:r>
              <a:rPr lang="en-US" altLang="ja-JP" sz="1200" b="1">
                <a:solidFill>
                  <a:schemeClr val="bg1"/>
                </a:solidFill>
                <a:latin typeface="游ゴシック" panose="020B0400000000000000" pitchFamily="50" charset="-128"/>
                <a:ea typeface="游ゴシック" panose="020B0400000000000000" pitchFamily="50" charset="-128"/>
              </a:rPr>
              <a:t>(B)</a:t>
            </a:r>
            <a:r>
              <a:rPr lang="ja-JP" altLang="en-US" sz="1200" b="1">
                <a:solidFill>
                  <a:schemeClr val="bg1"/>
                </a:solidFill>
                <a:latin typeface="游ゴシック" panose="020B0400000000000000" pitchFamily="50" charset="-128"/>
                <a:ea typeface="游ゴシック" panose="020B0400000000000000" pitchFamily="50" charset="-128"/>
              </a:rPr>
              <a:t>実施事項</a:t>
            </a:r>
            <a:endParaRPr lang="en-US" altLang="ja-JP" sz="1200" b="1">
              <a:solidFill>
                <a:schemeClr val="bg1"/>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D352BB17-10F7-B0A8-0744-DE4D22BFC725}"/>
              </a:ext>
            </a:extLst>
          </p:cNvPr>
          <p:cNvSpPr txBox="1"/>
          <p:nvPr/>
        </p:nvSpPr>
        <p:spPr>
          <a:xfrm>
            <a:off x="397009" y="4522638"/>
            <a:ext cx="1009796" cy="285789"/>
          </a:xfrm>
          <a:prstGeom prst="rect">
            <a:avLst/>
          </a:prstGeom>
          <a:solidFill>
            <a:schemeClr val="tx2"/>
          </a:solidFill>
          <a:ln>
            <a:noFill/>
          </a:ln>
        </p:spPr>
        <p:txBody>
          <a:bodyPr wrap="none" anchor="ctr">
            <a:noAutofit/>
          </a:bodyPr>
          <a:lstStyle/>
          <a:p>
            <a:r>
              <a:rPr lang="en-US" altLang="ja-JP" sz="1200" b="1">
                <a:solidFill>
                  <a:schemeClr val="bg1"/>
                </a:solidFill>
                <a:latin typeface="游ゴシック" panose="020B0400000000000000" pitchFamily="50" charset="-128"/>
                <a:ea typeface="游ゴシック" panose="020B0400000000000000" pitchFamily="50" charset="-128"/>
              </a:rPr>
              <a:t>(C)</a:t>
            </a:r>
            <a:r>
              <a:rPr lang="ja-JP" altLang="en-US" sz="1200" b="1">
                <a:solidFill>
                  <a:schemeClr val="bg1"/>
                </a:solidFill>
                <a:latin typeface="游ゴシック" panose="020B0400000000000000" pitchFamily="50" charset="-128"/>
                <a:ea typeface="游ゴシック" panose="020B0400000000000000" pitchFamily="50" charset="-128"/>
              </a:rPr>
              <a:t>成果</a:t>
            </a:r>
            <a:endParaRPr lang="en-US" altLang="ja-JP" sz="1200" b="1">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22081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19" name="四角形: 角を丸くする 18">
            <a:extLst>
              <a:ext uri="{FF2B5EF4-FFF2-40B4-BE49-F238E27FC236}">
                <a16:creationId xmlns:a16="http://schemas.microsoft.com/office/drawing/2014/main" id="{374529D4-E56E-19CF-1ECA-47CC0205019F}"/>
              </a:ext>
            </a:extLst>
          </p:cNvPr>
          <p:cNvSpPr/>
          <p:nvPr/>
        </p:nvSpPr>
        <p:spPr>
          <a:xfrm>
            <a:off x="5143887" y="2901934"/>
            <a:ext cx="4267859" cy="1953967"/>
          </a:xfrm>
          <a:prstGeom prst="roundRect">
            <a:avLst>
              <a:gd name="adj" fmla="val 506"/>
            </a:avLst>
          </a:prstGeom>
          <a:solidFill>
            <a:schemeClr val="bg1"/>
          </a:solidFill>
          <a:ln>
            <a:noFill/>
          </a:ln>
          <a:effectLst>
            <a:outerShdw blurRad="635000" dist="254000" dir="18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ja-JP" altLang="en-US" sz="1950" dirty="0">
                <a:solidFill>
                  <a:schemeClr val="tx1">
                    <a:lumMod val="65000"/>
                    <a:lumOff val="35000"/>
                  </a:schemeClr>
                </a:solidFill>
                <a:latin typeface="Yu Gothic UI" panose="020B0500000000000000" pitchFamily="34" charset="-128"/>
                <a:ea typeface="Yu Gothic UI" panose="020B0500000000000000" pitchFamily="34" charset="-128"/>
              </a:rPr>
              <a:t>　</a:t>
            </a:r>
          </a:p>
        </p:txBody>
      </p:sp>
      <p:sp>
        <p:nvSpPr>
          <p:cNvPr id="13" name="四角形: 角を丸くする 12">
            <a:extLst>
              <a:ext uri="{FF2B5EF4-FFF2-40B4-BE49-F238E27FC236}">
                <a16:creationId xmlns:a16="http://schemas.microsoft.com/office/drawing/2014/main" id="{BAC33B4E-B75A-B84D-02F9-7CE9F875B8DF}"/>
              </a:ext>
            </a:extLst>
          </p:cNvPr>
          <p:cNvSpPr/>
          <p:nvPr/>
        </p:nvSpPr>
        <p:spPr>
          <a:xfrm>
            <a:off x="436393" y="2900907"/>
            <a:ext cx="4267860" cy="1953967"/>
          </a:xfrm>
          <a:prstGeom prst="roundRect">
            <a:avLst>
              <a:gd name="adj" fmla="val 506"/>
            </a:avLst>
          </a:prstGeom>
          <a:solidFill>
            <a:schemeClr val="bg1"/>
          </a:solidFill>
          <a:ln>
            <a:noFill/>
          </a:ln>
          <a:effectLst>
            <a:outerShdw blurRad="635000" dist="254000" dir="18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950" dirty="0">
                <a:solidFill>
                  <a:schemeClr val="tx1">
                    <a:lumMod val="65000"/>
                    <a:lumOff val="35000"/>
                  </a:schemeClr>
                </a:solidFill>
                <a:latin typeface="Yu Gothic UI" panose="020B0500000000000000" pitchFamily="34" charset="-128"/>
                <a:ea typeface="Yu Gothic UI" panose="020B0500000000000000" pitchFamily="34" charset="-128"/>
              </a:rPr>
              <a:t>　</a:t>
            </a:r>
          </a:p>
        </p:txBody>
      </p:sp>
      <p:pic>
        <p:nvPicPr>
          <p:cNvPr id="9" name="図 8">
            <a:extLst>
              <a:ext uri="{FF2B5EF4-FFF2-40B4-BE49-F238E27FC236}">
                <a16:creationId xmlns:a16="http://schemas.microsoft.com/office/drawing/2014/main" id="{FD57FF2C-418A-A21E-FDCF-808A2911F89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16787" y="2028817"/>
            <a:ext cx="3319136" cy="827089"/>
          </a:xfrm>
          <a:prstGeom prst="rect">
            <a:avLst/>
          </a:prstGeom>
        </p:spPr>
      </p:pic>
      <p:sp>
        <p:nvSpPr>
          <p:cNvPr id="14" name="四角形: 角を丸くする 13">
            <a:extLst>
              <a:ext uri="{FF2B5EF4-FFF2-40B4-BE49-F238E27FC236}">
                <a16:creationId xmlns:a16="http://schemas.microsoft.com/office/drawing/2014/main" id="{91F0BBAD-4E1F-7D29-E811-BDA6FA5AB4BF}"/>
              </a:ext>
            </a:extLst>
          </p:cNvPr>
          <p:cNvSpPr/>
          <p:nvPr/>
        </p:nvSpPr>
        <p:spPr>
          <a:xfrm>
            <a:off x="436394" y="1536012"/>
            <a:ext cx="4279923" cy="436752"/>
          </a:xfrm>
          <a:prstGeom prst="roundRect">
            <a:avLst>
              <a:gd name="adj" fmla="val 506"/>
            </a:avLst>
          </a:prstGeom>
          <a:solidFill>
            <a:schemeClr val="tx2"/>
          </a:solidFill>
          <a:ln>
            <a:noFill/>
          </a:ln>
          <a:effectLst>
            <a:outerShdw blurRad="635000" dist="254000" dir="18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75" dirty="0">
                <a:solidFill>
                  <a:schemeClr val="bg1"/>
                </a:solidFill>
                <a:latin typeface="Yu Gothic UI" panose="020B0500000000000000" pitchFamily="34" charset="-128"/>
                <a:ea typeface="Yu Gothic UI" panose="020B0500000000000000" pitchFamily="34" charset="-128"/>
              </a:rPr>
              <a:t>市町村の悩み</a:t>
            </a:r>
            <a:endParaRPr lang="en-US" altLang="ja-JP" sz="2275" dirty="0">
              <a:solidFill>
                <a:schemeClr val="bg1"/>
              </a:solidFill>
              <a:latin typeface="Yu Gothic UI" panose="020B0500000000000000" pitchFamily="34" charset="-128"/>
              <a:ea typeface="Yu Gothic UI" panose="020B0500000000000000" pitchFamily="34" charset="-128"/>
            </a:endParaRPr>
          </a:p>
        </p:txBody>
      </p:sp>
      <p:sp>
        <p:nvSpPr>
          <p:cNvPr id="15" name="テキスト ボックス 14">
            <a:extLst>
              <a:ext uri="{FF2B5EF4-FFF2-40B4-BE49-F238E27FC236}">
                <a16:creationId xmlns:a16="http://schemas.microsoft.com/office/drawing/2014/main" id="{F57A39BF-63EF-3E36-EF3E-01656D53A508}"/>
              </a:ext>
            </a:extLst>
          </p:cNvPr>
          <p:cNvSpPr txBox="1"/>
          <p:nvPr/>
        </p:nvSpPr>
        <p:spPr>
          <a:xfrm>
            <a:off x="585472" y="3066077"/>
            <a:ext cx="3866339" cy="1442896"/>
          </a:xfrm>
          <a:prstGeom prst="rect">
            <a:avLst/>
          </a:prstGeom>
          <a:noFill/>
        </p:spPr>
        <p:txBody>
          <a:bodyPr wrap="square" rtlCol="0">
            <a:spAutoFit/>
          </a:bodyPr>
          <a:lstStyle/>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・そもそもどの課題から取り組んで</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　よいかわからない、課題整理が難しい</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endParaRPr lang="en-US" altLang="ja-JP" sz="731"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・どのような解決策があるかわからない</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endParaRPr lang="en-US" altLang="ja-JP" sz="731"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・一つの市町村だけで、様々な解決策に</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　アクセスするのが難しい</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p:txBody>
      </p:sp>
      <p:pic>
        <p:nvPicPr>
          <p:cNvPr id="17" name="図 16" descr="サンバースト図 が含まれている画像&#10;&#10;自動的に生成された説明">
            <a:extLst>
              <a:ext uri="{FF2B5EF4-FFF2-40B4-BE49-F238E27FC236}">
                <a16:creationId xmlns:a16="http://schemas.microsoft.com/office/drawing/2014/main" id="{6153C931-366A-72D2-B1C2-11B514B585A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05017" y="1798216"/>
            <a:ext cx="1559233" cy="1102690"/>
          </a:xfrm>
          <a:prstGeom prst="rect">
            <a:avLst/>
          </a:prstGeom>
        </p:spPr>
      </p:pic>
      <p:sp>
        <p:nvSpPr>
          <p:cNvPr id="18" name="四角形: 角を丸くする 17">
            <a:extLst>
              <a:ext uri="{FF2B5EF4-FFF2-40B4-BE49-F238E27FC236}">
                <a16:creationId xmlns:a16="http://schemas.microsoft.com/office/drawing/2014/main" id="{B4056987-0DD1-BDE6-BA14-9E6411F1C071}"/>
              </a:ext>
            </a:extLst>
          </p:cNvPr>
          <p:cNvSpPr/>
          <p:nvPr/>
        </p:nvSpPr>
        <p:spPr>
          <a:xfrm>
            <a:off x="5131824" y="1536012"/>
            <a:ext cx="4279922" cy="436752"/>
          </a:xfrm>
          <a:prstGeom prst="roundRect">
            <a:avLst>
              <a:gd name="adj" fmla="val 506"/>
            </a:avLst>
          </a:prstGeom>
          <a:solidFill>
            <a:schemeClr val="tx2"/>
          </a:solidFill>
          <a:ln>
            <a:noFill/>
          </a:ln>
          <a:effectLst>
            <a:outerShdw blurRad="635000" dist="254000" dir="18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75" dirty="0">
                <a:solidFill>
                  <a:schemeClr val="bg1"/>
                </a:solidFill>
                <a:latin typeface="Yu Gothic UI" panose="020B0500000000000000" pitchFamily="34" charset="-128"/>
                <a:ea typeface="Yu Gothic UI" panose="020B0500000000000000" pitchFamily="34" charset="-128"/>
              </a:rPr>
              <a:t>企業の悩み</a:t>
            </a:r>
            <a:endParaRPr lang="en-US" altLang="ja-JP" sz="2275" dirty="0">
              <a:solidFill>
                <a:schemeClr val="bg1"/>
              </a:solidFill>
              <a:latin typeface="Yu Gothic UI" panose="020B0500000000000000" pitchFamily="34" charset="-128"/>
              <a:ea typeface="Yu Gothic UI" panose="020B0500000000000000" pitchFamily="34" charset="-128"/>
            </a:endParaRPr>
          </a:p>
        </p:txBody>
      </p:sp>
      <p:sp>
        <p:nvSpPr>
          <p:cNvPr id="27" name="テキスト ボックス 26">
            <a:extLst>
              <a:ext uri="{FF2B5EF4-FFF2-40B4-BE49-F238E27FC236}">
                <a16:creationId xmlns:a16="http://schemas.microsoft.com/office/drawing/2014/main" id="{EAC03861-66C2-AABF-199B-1DF65E1D6F50}"/>
              </a:ext>
            </a:extLst>
          </p:cNvPr>
          <p:cNvSpPr txBox="1"/>
          <p:nvPr/>
        </p:nvSpPr>
        <p:spPr>
          <a:xfrm>
            <a:off x="5253496" y="3009424"/>
            <a:ext cx="4009169" cy="1780487"/>
          </a:xfrm>
          <a:prstGeom prst="rect">
            <a:avLst/>
          </a:prstGeom>
          <a:noFill/>
        </p:spPr>
        <p:txBody>
          <a:bodyPr wrap="square" rtlCol="0">
            <a:spAutoFit/>
          </a:bodyPr>
          <a:lstStyle/>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・どの市町村がニーズを持っているか</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　わからない</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endParaRPr lang="en-US" altLang="ja-JP" sz="731"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・ソリューションがあっても、企業側から</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　市町村</a:t>
            </a:r>
            <a:r>
              <a:rPr lang="ja-JP" altLang="en-US" sz="1463">
                <a:solidFill>
                  <a:schemeClr val="tx1">
                    <a:lumMod val="65000"/>
                    <a:lumOff val="35000"/>
                  </a:schemeClr>
                </a:solidFill>
                <a:latin typeface="Yu Gothic UI" panose="020B0500000000000000" pitchFamily="34" charset="-128"/>
                <a:ea typeface="Yu Gothic UI" panose="020B0500000000000000" pitchFamily="34" charset="-128"/>
              </a:rPr>
              <a:t>に対してアプローチが</a:t>
            </a:r>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しづらい</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endParaRPr lang="en-US" altLang="ja-JP" sz="731"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・マッチングしても実際に進めるのが難しい</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a:p>
            <a:endParaRPr lang="en-US" altLang="ja-JP" sz="731" dirty="0">
              <a:solidFill>
                <a:schemeClr val="tx1">
                  <a:lumMod val="65000"/>
                  <a:lumOff val="35000"/>
                </a:schemeClr>
              </a:solidFill>
              <a:latin typeface="Yu Gothic UI" panose="020B0500000000000000" pitchFamily="34" charset="-128"/>
              <a:ea typeface="Yu Gothic UI" panose="020B0500000000000000" pitchFamily="34" charset="-128"/>
            </a:endParaRPr>
          </a:p>
          <a:p>
            <a:r>
              <a:rPr lang="ja-JP" altLang="en-US" sz="1463">
                <a:solidFill>
                  <a:schemeClr val="tx1">
                    <a:lumMod val="65000"/>
                    <a:lumOff val="35000"/>
                  </a:schemeClr>
                </a:solidFill>
                <a:latin typeface="Yu Gothic UI" panose="020B0500000000000000" pitchFamily="34" charset="-128"/>
                <a:ea typeface="Yu Gothic UI" panose="020B0500000000000000" pitchFamily="34" charset="-128"/>
              </a:rPr>
              <a:t>・一地域に進出できても広域</a:t>
            </a:r>
            <a:r>
              <a:rPr lang="ja-JP" altLang="en-US" sz="1463" dirty="0">
                <a:solidFill>
                  <a:schemeClr val="tx1">
                    <a:lumMod val="65000"/>
                    <a:lumOff val="35000"/>
                  </a:schemeClr>
                </a:solidFill>
                <a:latin typeface="Yu Gothic UI" panose="020B0500000000000000" pitchFamily="34" charset="-128"/>
                <a:ea typeface="Yu Gothic UI" panose="020B0500000000000000" pitchFamily="34" charset="-128"/>
              </a:rPr>
              <a:t>展開が難しい</a:t>
            </a:r>
            <a:endParaRPr lang="en-US" altLang="ja-JP" sz="1463" dirty="0">
              <a:solidFill>
                <a:schemeClr val="tx1">
                  <a:lumMod val="65000"/>
                  <a:lumOff val="35000"/>
                </a:schemeClr>
              </a:solidFill>
              <a:latin typeface="Yu Gothic UI" panose="020B0500000000000000" pitchFamily="34" charset="-128"/>
              <a:ea typeface="Yu Gothic UI" panose="020B0500000000000000" pitchFamily="34" charset="-128"/>
            </a:endParaRPr>
          </a:p>
        </p:txBody>
      </p:sp>
      <p:sp>
        <p:nvSpPr>
          <p:cNvPr id="3" name="四角形: 角を丸くする 13">
            <a:extLst>
              <a:ext uri="{FF2B5EF4-FFF2-40B4-BE49-F238E27FC236}">
                <a16:creationId xmlns:a16="http://schemas.microsoft.com/office/drawing/2014/main" id="{A189402D-097C-AAA2-A736-C8A978DA2B19}"/>
              </a:ext>
            </a:extLst>
          </p:cNvPr>
          <p:cNvSpPr/>
          <p:nvPr/>
        </p:nvSpPr>
        <p:spPr>
          <a:xfrm>
            <a:off x="436393" y="5371850"/>
            <a:ext cx="8975352" cy="436752"/>
          </a:xfrm>
          <a:prstGeom prst="roundRect">
            <a:avLst>
              <a:gd name="adj" fmla="val 506"/>
            </a:avLst>
          </a:prstGeom>
          <a:solidFill>
            <a:srgbClr val="ED7D31"/>
          </a:solidFill>
          <a:ln>
            <a:noFill/>
          </a:ln>
          <a:effectLst>
            <a:outerShdw blurRad="635000" dist="254000" dir="1800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75">
                <a:solidFill>
                  <a:schemeClr val="bg1"/>
                </a:solidFill>
                <a:latin typeface="Yu Gothic UI" panose="020B0500000000000000" pitchFamily="34" charset="-128"/>
                <a:ea typeface="Yu Gothic UI" panose="020B0500000000000000" pitchFamily="34" charset="-128"/>
              </a:rPr>
              <a:t>本事業の仕組みで解決</a:t>
            </a:r>
            <a:endParaRPr lang="en-US" altLang="ja-JP" sz="2275" dirty="0">
              <a:solidFill>
                <a:schemeClr val="bg1"/>
              </a:solidFill>
              <a:latin typeface="Yu Gothic UI" panose="020B0500000000000000" pitchFamily="34" charset="-128"/>
              <a:ea typeface="Yu Gothic UI" panose="020B0500000000000000" pitchFamily="34" charset="-128"/>
            </a:endParaRPr>
          </a:p>
        </p:txBody>
      </p:sp>
      <p:sp>
        <p:nvSpPr>
          <p:cNvPr id="4" name="三角形 3">
            <a:extLst>
              <a:ext uri="{FF2B5EF4-FFF2-40B4-BE49-F238E27FC236}">
                <a16:creationId xmlns:a16="http://schemas.microsoft.com/office/drawing/2014/main" id="{8FDC3515-E7F9-75DA-36B3-443B32EA21E8}"/>
              </a:ext>
            </a:extLst>
          </p:cNvPr>
          <p:cNvSpPr/>
          <p:nvPr/>
        </p:nvSpPr>
        <p:spPr>
          <a:xfrm rot="10800000">
            <a:off x="3993196" y="5038552"/>
            <a:ext cx="1861745" cy="148590"/>
          </a:xfrm>
          <a:prstGeom prst="triangle">
            <a:avLst/>
          </a:prstGeom>
          <a:solidFill>
            <a:schemeClr val="accent6">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463">
              <a:latin typeface="Yu Gothic UI" panose="020B0500000000000000" pitchFamily="34" charset="-128"/>
              <a:ea typeface="Yu Gothic UI" panose="020B0500000000000000" pitchFamily="34" charset="-128"/>
            </a:endParaRPr>
          </a:p>
        </p:txBody>
      </p:sp>
      <p:sp>
        <p:nvSpPr>
          <p:cNvPr id="5" name="コンテンツ プレースホルダー 1">
            <a:extLst>
              <a:ext uri="{FF2B5EF4-FFF2-40B4-BE49-F238E27FC236}">
                <a16:creationId xmlns:a16="http://schemas.microsoft.com/office/drawing/2014/main" id="{5E8F3A40-0380-5D98-63D2-9BFBC7254507}"/>
              </a:ext>
            </a:extLst>
          </p:cNvPr>
          <p:cNvSpPr txBox="1">
            <a:spLocks/>
          </p:cNvSpPr>
          <p:nvPr/>
        </p:nvSpPr>
        <p:spPr>
          <a:xfrm>
            <a:off x="145792" y="217580"/>
            <a:ext cx="9507538" cy="468313"/>
          </a:xfrm>
          <a:prstGeom prst="rect">
            <a:avLst/>
          </a:prstGeom>
        </p:spPr>
        <p:txBody>
          <a:bodyPr/>
          <a:lstStyle>
            <a:lvl1pPr marL="371461" indent="-371461" algn="l" defTabSz="495283" rtl="0" eaLnBrk="1" latinLnBrk="0" hangingPunct="1">
              <a:spcBef>
                <a:spcPct val="20000"/>
              </a:spcBef>
              <a:buClr>
                <a:schemeClr val="accent4"/>
              </a:buClr>
              <a:buFont typeface="Wingdings" pitchFamily="2" charset="2"/>
              <a:buChar char="l"/>
              <a:defRPr kumimoji="1" sz="2167"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804833" indent="-309551" algn="l" defTabSz="495283" rtl="0" eaLnBrk="1" latinLnBrk="0" hangingPunct="1">
              <a:spcBef>
                <a:spcPct val="20000"/>
              </a:spcBef>
              <a:buFont typeface="Arial"/>
              <a:buChar char="–"/>
              <a:defRPr kumimoji="1" sz="1950" kern="1200">
                <a:solidFill>
                  <a:schemeClr val="tx1"/>
                </a:solidFill>
                <a:latin typeface="Hiragino Kaku Gothic Pro W3" panose="020B0300000000000000" pitchFamily="34" charset="-128"/>
                <a:ea typeface="Hiragino Kaku Gothic Pro W3" panose="020B0300000000000000" pitchFamily="34" charset="-128"/>
                <a:cs typeface="+mn-cs"/>
              </a:defRPr>
            </a:lvl2pPr>
            <a:lvl3pPr marL="1238204" indent="-247640" algn="l" defTabSz="495283" rtl="0" eaLnBrk="1" latinLnBrk="0" hangingPunct="1">
              <a:spcBef>
                <a:spcPct val="20000"/>
              </a:spcBef>
              <a:buFont typeface="Arial"/>
              <a:buChar char="•"/>
              <a:defRPr kumimoji="1" sz="1733"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733487"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2228768" indent="-247640" algn="l" defTabSz="495283" rtl="0" eaLnBrk="1" latinLnBrk="0" hangingPunct="1">
              <a:spcBef>
                <a:spcPct val="20000"/>
              </a:spcBef>
              <a:buFont typeface="Arial"/>
              <a:buChar char="»"/>
              <a:defRPr kumimoji="1" sz="1517"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2724050"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6pPr>
            <a:lvl7pPr marL="3219333"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7pPr>
            <a:lvl8pPr marL="3714614"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8pPr>
            <a:lvl9pPr marL="4209896" indent="-247640" algn="l" defTabSz="495283" rtl="0" eaLnBrk="1" latinLnBrk="0" hangingPunct="1">
              <a:spcBef>
                <a:spcPct val="20000"/>
              </a:spcBef>
              <a:buFont typeface="Arial"/>
              <a:buChar char="•"/>
              <a:defRPr kumimoji="1" sz="2167" kern="1200">
                <a:solidFill>
                  <a:schemeClr val="tx1"/>
                </a:solidFill>
                <a:latin typeface="+mn-lt"/>
                <a:ea typeface="+mn-ea"/>
                <a:cs typeface="+mn-cs"/>
              </a:defRPr>
            </a:lvl9pPr>
          </a:lstStyle>
          <a:p>
            <a:pPr marL="0" indent="0">
              <a:buFont typeface="Wingdings" pitchFamily="2" charset="2"/>
              <a:buNone/>
            </a:pPr>
            <a:r>
              <a:rPr lang="ja-JP" altLang="en-US" sz="2400" b="1">
                <a:latin typeface="Yu Gothic UI" panose="020B0500000000000000" pitchFamily="34" charset="-128"/>
                <a:ea typeface="Yu Gothic UI" panose="020B0500000000000000" pitchFamily="34" charset="-128"/>
              </a:rPr>
              <a:t>おためし立地チャレンジナガノが解決したいこと</a:t>
            </a:r>
          </a:p>
        </p:txBody>
      </p:sp>
      <p:sp>
        <p:nvSpPr>
          <p:cNvPr id="6" name="フッター プレースホルダー 2">
            <a:extLst>
              <a:ext uri="{FF2B5EF4-FFF2-40B4-BE49-F238E27FC236}">
                <a16:creationId xmlns:a16="http://schemas.microsoft.com/office/drawing/2014/main" id="{75DDAB48-60A2-63DA-BF53-78DDC79B1E78}"/>
              </a:ext>
            </a:extLst>
          </p:cNvPr>
          <p:cNvSpPr>
            <a:spLocks noGrp="1"/>
          </p:cNvSpPr>
          <p:nvPr>
            <p:ph type="ftr" sz="quarter" idx="12"/>
          </p:nvPr>
        </p:nvSpPr>
        <p:spPr>
          <a:xfrm>
            <a:off x="120248" y="6578061"/>
            <a:ext cx="4068000" cy="169200"/>
          </a:xfrm>
        </p:spPr>
        <p:txBody>
          <a:bodyPr/>
          <a:lstStyle/>
          <a:p>
            <a:r>
              <a:rPr lang="en-GB" altLang="en-GB"/>
              <a:t>Copyright © 2023 Publink inc.</a:t>
            </a:r>
          </a:p>
        </p:txBody>
      </p:sp>
    </p:spTree>
    <p:extLst>
      <p:ext uri="{BB962C8B-B14F-4D97-AF65-F5344CB8AC3E}">
        <p14:creationId xmlns:p14="http://schemas.microsoft.com/office/powerpoint/2010/main" val="32812605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ublinkテンプレート">
  <a:themeElements>
    <a:clrScheme name="Publink color">
      <a:dk1>
        <a:srgbClr val="000000"/>
      </a:dk1>
      <a:lt1>
        <a:srgbClr val="FFFFFF"/>
      </a:lt1>
      <a:dk2>
        <a:srgbClr val="076AB5"/>
      </a:dk2>
      <a:lt2>
        <a:srgbClr val="FFFFFF"/>
      </a:lt2>
      <a:accent1>
        <a:srgbClr val="222830"/>
      </a:accent1>
      <a:accent2>
        <a:srgbClr val="EC2C57"/>
      </a:accent2>
      <a:accent3>
        <a:srgbClr val="383E46"/>
      </a:accent3>
      <a:accent4>
        <a:srgbClr val="0099F3"/>
      </a:accent4>
      <a:accent5>
        <a:srgbClr val="EEEEEE"/>
      </a:accent5>
      <a:accent6>
        <a:srgbClr val="D2D0CE"/>
      </a:accent6>
      <a:hlink>
        <a:srgbClr val="0099F3"/>
      </a:hlink>
      <a:folHlink>
        <a:srgbClr val="9E9C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blinkテンプレート" id="{FDDF7EDF-F1B0-8441-91F4-936C8A744CBB}" vid="{A2C0738A-A499-9240-970F-34CEAFF186DD}"/>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116"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2BCEFC-A181-4AC1-9B4C-FAB981F6E9D2}">
  <we:reference id="wa200002388" version="1.0.0.3" store="ja-JP" storeType="OMEX"/>
  <we:alternateReferences>
    <we:reference id="WA200002388" version="1.0.0.3"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2255</TotalTime>
  <Words>4434</Words>
  <Application>Microsoft Macintosh PowerPoint</Application>
  <PresentationFormat>A4 210 x 297 mm</PresentationFormat>
  <Paragraphs>501</Paragraphs>
  <Slides>19</Slides>
  <Notes>17</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33" baseType="lpstr">
      <vt:lpstr>Hiragino Kaku Gothic Pro W3</vt:lpstr>
      <vt:lpstr>MS PGothic</vt:lpstr>
      <vt:lpstr>Tazugane Gothic StdN</vt:lpstr>
      <vt:lpstr>Yu Gothic UI</vt:lpstr>
      <vt:lpstr>ヒラギノ角ゴ ProN W3</vt:lpstr>
      <vt:lpstr>Meiryo</vt:lpstr>
      <vt:lpstr>Meiryo</vt:lpstr>
      <vt:lpstr>Yu Gothic</vt:lpstr>
      <vt:lpstr>Yu Gothic</vt:lpstr>
      <vt:lpstr>Arial</vt:lpstr>
      <vt:lpstr>Calibri</vt:lpstr>
      <vt:lpstr>Wingdings</vt:lpstr>
      <vt:lpstr>Publinkテンプレート</vt:lpstr>
      <vt:lpstr>think-cell スライド</vt:lpstr>
      <vt:lpstr>会社紹介資料 corporate profile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栫井 誠一郎</dc:creator>
  <cp:lastModifiedBy>栫井誠一郎</cp:lastModifiedBy>
  <cp:revision>33</cp:revision>
  <cp:lastPrinted>2018-08-21T09:05:16Z</cp:lastPrinted>
  <dcterms:created xsi:type="dcterms:W3CDTF">2018-02-01T10:07:03Z</dcterms:created>
  <dcterms:modified xsi:type="dcterms:W3CDTF">2024-03-15T08:59:27Z</dcterms:modified>
</cp:coreProperties>
</file>